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C1BB5"/>
    <a:srgbClr val="AB05A3"/>
    <a:srgbClr val="1B36AB"/>
    <a:srgbClr val="8030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backWall>
      <c:spPr>
        <a:solidFill>
          <a:schemeClr val="accent2">
            <a:lumMod val="40000"/>
            <a:lumOff val="60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224846788665104E-2"/>
                  <c:y val="7.3467664104297239E-2"/>
                </c:manualLayout>
              </c:layout>
              <c:showVal val="1"/>
            </c:dLbl>
            <c:dLbl>
              <c:idx val="1"/>
              <c:layout>
                <c:manualLayout>
                  <c:x val="1.2248467886651095E-2"/>
                  <c:y val="-1.959156992299393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15792.3</c:v>
                </c:pt>
                <c:pt idx="1">
                  <c:v>15792.3</c:v>
                </c:pt>
                <c:pt idx="2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0717409400819661E-2"/>
                  <c:y val="0.23509652513375068"/>
                </c:manualLayout>
              </c:layout>
              <c:showVal val="1"/>
            </c:dLbl>
            <c:dLbl>
              <c:idx val="1"/>
              <c:layout>
                <c:manualLayout>
                  <c:x val="9.1863509149883033E-3"/>
                  <c:y val="0.1395885617981644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13240.1</c:v>
                </c:pt>
                <c:pt idx="1">
                  <c:v>13240.1</c:v>
                </c:pt>
                <c:pt idx="2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3779526372482443E-2"/>
                  <c:y val="0.15183317248221434"/>
                </c:manualLayout>
              </c:layout>
              <c:showVal val="1"/>
            </c:dLbl>
            <c:dLbl>
              <c:idx val="1"/>
              <c:layout>
                <c:manualLayout>
                  <c:x val="1.0717409400819661E-2"/>
                  <c:y val="-1.959137709447924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Лист1!$B$4:$D$4</c:f>
              <c:numCache>
                <c:formatCode>#,##0.00</c:formatCode>
                <c:ptCount val="3"/>
                <c:pt idx="0">
                  <c:v>13717.6</c:v>
                </c:pt>
                <c:pt idx="1">
                  <c:v>13717.6</c:v>
                </c:pt>
                <c:pt idx="2" formatCode="General">
                  <c:v>0</c:v>
                </c:pt>
              </c:numCache>
            </c:numRef>
          </c:val>
        </c:ser>
        <c:dLbls>
          <c:showVal val="1"/>
        </c:dLbls>
        <c:shape val="cylinder"/>
        <c:axId val="65135360"/>
        <c:axId val="65136896"/>
        <c:axId val="0"/>
      </c:bar3DChart>
      <c:catAx>
        <c:axId val="65135360"/>
        <c:scaling>
          <c:orientation val="minMax"/>
        </c:scaling>
        <c:axPos val="b"/>
        <c:majorTickMark val="none"/>
        <c:tickLblPos val="nextTo"/>
        <c:crossAx val="65136896"/>
        <c:crosses val="autoZero"/>
        <c:auto val="1"/>
        <c:lblAlgn val="ctr"/>
        <c:lblOffset val="100"/>
      </c:catAx>
      <c:valAx>
        <c:axId val="65136896"/>
        <c:scaling>
          <c:orientation val="minMax"/>
          <c:max val="16000"/>
          <c:min val="0"/>
        </c:scaling>
        <c:axPos val="l"/>
        <c:majorGridlines/>
        <c:numFmt formatCode="#,##0.0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135360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AB05A3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888888888888889E-2"/>
                  <c:y val="-5.5555555555555469E-2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4.6296296296296377E-2"/>
                </c:manualLayout>
              </c:layout>
              <c:showVal val="1"/>
            </c:dLbl>
            <c:dLbl>
              <c:idx val="2"/>
              <c:layout>
                <c:manualLayout>
                  <c:x val="3.6111111111111156E-2"/>
                  <c:y val="-5.555555555555546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12194.2</c:v>
                </c:pt>
                <c:pt idx="1">
                  <c:v>9701.65</c:v>
                </c:pt>
                <c:pt idx="2" formatCode="General">
                  <c:v>9776.17</c:v>
                </c:pt>
              </c:numCache>
            </c:numRef>
          </c:val>
        </c:ser>
        <c:gapWidth val="75"/>
        <c:shape val="box"/>
        <c:axId val="105496960"/>
        <c:axId val="105498496"/>
        <c:axId val="0"/>
      </c:bar3DChart>
      <c:catAx>
        <c:axId val="105496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5498496"/>
        <c:crosses val="autoZero"/>
        <c:auto val="1"/>
        <c:lblAlgn val="ctr"/>
        <c:lblOffset val="100"/>
      </c:catAx>
      <c:valAx>
        <c:axId val="105498496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5496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бюджетных ассигнований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2.6269794742763811E-2"/>
                  <c:y val="-4.9743490821416908E-2"/>
                </c:manualLayout>
              </c:layout>
              <c:showPercent val="1"/>
            </c:dLbl>
            <c:dLbl>
              <c:idx val="1"/>
              <c:layout>
                <c:manualLayout>
                  <c:x val="0.18205467388188926"/>
                  <c:y val="4.0005730100879336E-2"/>
                </c:manualLayout>
              </c:layout>
              <c:showPercent val="1"/>
            </c:dLbl>
            <c:dLbl>
              <c:idx val="2"/>
              <c:layout>
                <c:manualLayout>
                  <c:x val="0.11964963897010909"/>
                  <c:y val="-7.4735750258555708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12194.2</c:v>
                </c:pt>
                <c:pt idx="1">
                  <c:v>9701.65</c:v>
                </c:pt>
                <c:pt idx="2" formatCode="General">
                  <c:v>9776.17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1499430144448369"/>
          <c:y val="0.13476348364363183"/>
          <c:w val="0.789829938041539"/>
          <c:h val="0.110308610651393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Лист1!$A$5</c:f>
              <c:strCache>
                <c:ptCount val="1"/>
                <c:pt idx="0">
                  <c:v>Объем бюджетных ассигнований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8180358733747753E-2"/>
                  <c:y val="-4.1726271714910392E-3"/>
                </c:manualLayout>
              </c:layout>
              <c:showVal val="1"/>
            </c:dLbl>
            <c:dLbl>
              <c:idx val="1"/>
              <c:layout>
                <c:manualLayout>
                  <c:x val="2.3483632278123171E-2"/>
                  <c:y val="-2.9208390200437237E-2"/>
                </c:manualLayout>
              </c:layout>
              <c:showVal val="1"/>
            </c:dLbl>
            <c:dLbl>
              <c:idx val="2"/>
              <c:layout>
                <c:manualLayout>
                  <c:x val="1.4090179366873802E-2"/>
                  <c:y val="-3.755364454341925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Лист1!$B$4:$D$4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438.96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box"/>
        <c:axId val="105620992"/>
        <c:axId val="105622528"/>
        <c:axId val="105508352"/>
      </c:bar3DChart>
      <c:catAx>
        <c:axId val="105620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5622528"/>
        <c:crosses val="autoZero"/>
        <c:auto val="1"/>
        <c:lblAlgn val="ctr"/>
        <c:lblOffset val="100"/>
      </c:catAx>
      <c:valAx>
        <c:axId val="105622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5620992"/>
        <c:crosses val="autoZero"/>
        <c:crossBetween val="between"/>
      </c:valAx>
      <c:serAx>
        <c:axId val="105508352"/>
        <c:scaling>
          <c:orientation val="minMax"/>
        </c:scaling>
        <c:delete val="1"/>
        <c:axPos val="b"/>
        <c:tickLblPos val="none"/>
        <c:crossAx val="105622528"/>
        <c:crosses val="autoZero"/>
      </c:ser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layout>
        <c:manualLayout>
          <c:xMode val="edge"/>
          <c:yMode val="edge"/>
          <c:x val="0.36484681776341044"/>
          <c:y val="2.1995988762994096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Лист1!$A$8</c:f>
              <c:strCache>
                <c:ptCount val="1"/>
                <c:pt idx="0">
                  <c:v>Объем бюджетных ассигнований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cat>
            <c:strRef>
              <c:f>Лист1!$B$7:$D$7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0.56999999999999995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105556608"/>
        <c:axId val="105562496"/>
        <c:axId val="0"/>
      </c:bar3DChart>
      <c:catAx>
        <c:axId val="105556608"/>
        <c:scaling>
          <c:orientation val="minMax"/>
        </c:scaling>
        <c:axPos val="b"/>
        <c:majorTickMark val="none"/>
        <c:tickLblPos val="nextTo"/>
        <c:crossAx val="105562496"/>
        <c:crosses val="autoZero"/>
        <c:auto val="1"/>
        <c:lblAlgn val="ctr"/>
        <c:lblOffset val="100"/>
      </c:catAx>
      <c:valAx>
        <c:axId val="1055624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5556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Лист1!$A$11</c:f>
              <c:strCache>
                <c:ptCount val="1"/>
                <c:pt idx="0">
                  <c:v>Объем бюджетных ассигнований</c:v>
                </c:pt>
              </c:strCache>
            </c:strRef>
          </c:tx>
          <c:dPt>
            <c:idx val="0"/>
            <c:spPr>
              <a:solidFill>
                <a:srgbClr val="3C1BB5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Лист1!$B$10:$D$10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Лист1!$B$11:$D$11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hape val="box"/>
        <c:axId val="105787776"/>
        <c:axId val="105789312"/>
        <c:axId val="105591232"/>
      </c:bar3DChart>
      <c:catAx>
        <c:axId val="1057877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789312"/>
        <c:crosses val="autoZero"/>
        <c:auto val="1"/>
        <c:lblAlgn val="ctr"/>
        <c:lblOffset val="100"/>
      </c:catAx>
      <c:valAx>
        <c:axId val="1057893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787776"/>
        <c:crosses val="autoZero"/>
        <c:crossBetween val="between"/>
      </c:valAx>
      <c:serAx>
        <c:axId val="105591232"/>
        <c:scaling>
          <c:orientation val="minMax"/>
        </c:scaling>
        <c:axPos val="b"/>
        <c:majorTickMark val="none"/>
        <c:tickLblPos val="none"/>
        <c:crossAx val="105789312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Лист1!$A$14</c:f>
              <c:strCache>
                <c:ptCount val="1"/>
                <c:pt idx="0">
                  <c:v>Объем бюджетных ассигнований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AB05A3"/>
              </a:solidFill>
            </c:spPr>
          </c:dPt>
          <c:cat>
            <c:strRef>
              <c:f>Лист1!$B$13:$D$13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Лист1!$B$14:$D$14</c:f>
              <c:numCache>
                <c:formatCode>#,##0.00</c:formatCode>
                <c:ptCount val="3"/>
                <c:pt idx="0">
                  <c:v>2048.11</c:v>
                </c:pt>
                <c:pt idx="1">
                  <c:v>2092.09</c:v>
                </c:pt>
                <c:pt idx="2">
                  <c:v>2134.63</c:v>
                </c:pt>
              </c:numCache>
            </c:numRef>
          </c:val>
        </c:ser>
        <c:shape val="box"/>
        <c:axId val="108341504"/>
        <c:axId val="108347392"/>
        <c:axId val="105560704"/>
      </c:bar3DChart>
      <c:catAx>
        <c:axId val="108341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347392"/>
        <c:crosses val="autoZero"/>
        <c:auto val="1"/>
        <c:lblAlgn val="ctr"/>
        <c:lblOffset val="100"/>
      </c:catAx>
      <c:valAx>
        <c:axId val="108347392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341504"/>
        <c:crosses val="autoZero"/>
        <c:crossBetween val="between"/>
      </c:valAx>
      <c:serAx>
        <c:axId val="105560704"/>
        <c:scaling>
          <c:orientation val="minMax"/>
        </c:scaling>
        <c:delete val="1"/>
        <c:axPos val="b"/>
        <c:majorTickMark val="none"/>
        <c:tickLblPos val="none"/>
        <c:crossAx val="108347392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Объем бюджетных ассигнований, %</a:t>
            </a:r>
          </a:p>
        </c:rich>
      </c:tx>
      <c:layout>
        <c:manualLayout>
          <c:xMode val="edge"/>
          <c:yMode val="edge"/>
          <c:x val="0.12097922134733159"/>
          <c:y val="0.11290327360226636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Лист1!$A$14</c:f>
              <c:strCache>
                <c:ptCount val="1"/>
                <c:pt idx="0">
                  <c:v>Объем бюджетных ассигнований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247377515310587"/>
                  <c:y val="4.6171150036235065E-2"/>
                </c:manualLayout>
              </c:layout>
              <c:showPercent val="1"/>
            </c:dLbl>
            <c:dLbl>
              <c:idx val="1"/>
              <c:layout>
                <c:manualLayout>
                  <c:x val="1.2169728783902026E-3"/>
                  <c:y val="-0.22408748044606852"/>
                </c:manualLayout>
              </c:layout>
              <c:showPercent val="1"/>
            </c:dLbl>
            <c:dLbl>
              <c:idx val="2"/>
              <c:layout>
                <c:manualLayout>
                  <c:x val="0.14489435695538072"/>
                  <c:y val="2.7533055240289091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Лист1!$B$13:$D$13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Лист1!$B$14:$D$14</c:f>
              <c:numCache>
                <c:formatCode>#,##0.00</c:formatCode>
                <c:ptCount val="3"/>
                <c:pt idx="0">
                  <c:v>2048.11</c:v>
                </c:pt>
                <c:pt idx="1">
                  <c:v>2092.09</c:v>
                </c:pt>
                <c:pt idx="2">
                  <c:v>2134.63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876866403701317"/>
          <c:y val="0.38036438485239094"/>
          <c:w val="0.18431742936037629"/>
          <c:h val="0.3123692742244459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Лист1!$B$8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FF"/>
            </a:solidFill>
          </c:spPr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6516426071741044"/>
                  <c:y val="-0.16813721201516479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Лист1!$C$6:$E$7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Лист1!$C$8:$E$8</c:f>
              <c:numCache>
                <c:formatCode>General</c:formatCode>
                <c:ptCount val="3"/>
                <c:pt idx="0" formatCode="#,##0.00">
                  <c:v>11957.3</c:v>
                </c:pt>
                <c:pt idx="1">
                  <c:v>235.5</c:v>
                </c:pt>
                <c:pt idx="2" formatCode="#,##0.00">
                  <c:v>3599.5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274351495566714"/>
          <c:y val="0.2123500484632512"/>
          <c:w val="0.38898355447116006"/>
          <c:h val="0.6649194513627848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2023</a:t>
            </a:r>
            <a:r>
              <a:rPr lang="ru-RU" dirty="0" smtClean="0"/>
              <a:t> год</a:t>
            </a:r>
            <a:endParaRPr lang="en-US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2692963315625367E-2"/>
          <c:y val="0.27716056446076148"/>
          <c:w val="0.84363543684619846"/>
          <c:h val="0.69275414755530362"/>
        </c:manualLayout>
      </c:layout>
      <c:pie3DChart>
        <c:varyColors val="1"/>
        <c:ser>
          <c:idx val="0"/>
          <c:order val="0"/>
          <c:tx>
            <c:strRef>
              <c:f>Лист1!$B$13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Лист1!$C$12:$E$12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Лист1!$C$13:$E$13</c:f>
              <c:numCache>
                <c:formatCode>General</c:formatCode>
                <c:ptCount val="3"/>
                <c:pt idx="0" formatCode="#,##0.00">
                  <c:v>12380.2</c:v>
                </c:pt>
                <c:pt idx="1">
                  <c:v>244.8</c:v>
                </c:pt>
                <c:pt idx="2">
                  <c:v>615.1</c:v>
                </c:pt>
              </c:numCache>
            </c:numRef>
          </c:val>
        </c:ser>
        <c:dLbls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Лист1!$B$16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Лист1!$C$15:$E$15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Лист1!$C$16:$E$16</c:f>
              <c:numCache>
                <c:formatCode>General</c:formatCode>
                <c:ptCount val="3"/>
                <c:pt idx="0" formatCode="#,##0.00">
                  <c:v>12868.9</c:v>
                </c:pt>
                <c:pt idx="1">
                  <c:v>254.6</c:v>
                </c:pt>
                <c:pt idx="2">
                  <c:v>594.1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showPercent val="1"/>
            <c:showLeaderLines val="1"/>
          </c:dLbls>
          <c:cat>
            <c:strRef>
              <c:f>Лист1!$B$1:$E$1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НИФЛ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Лист1!$B$2:$E$2</c:f>
              <c:numCache>
                <c:formatCode>#,##0.00</c:formatCode>
                <c:ptCount val="4"/>
                <c:pt idx="0" formatCode="#,##0">
                  <c:v>6882</c:v>
                </c:pt>
                <c:pt idx="1">
                  <c:v>2048.1</c:v>
                </c:pt>
                <c:pt idx="2">
                  <c:v>3027.2</c:v>
                </c:pt>
                <c:pt idx="3" formatCode="General">
                  <c:v>235.5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81806465463298"/>
          <c:y val="0.21218477253348833"/>
          <c:w val="0.28973603869392617"/>
          <c:h val="0.6132313769961256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125303103395085E-2"/>
          <c:y val="0.24946839148182873"/>
          <c:w val="0.59874687660521364"/>
          <c:h val="0.66653228111451768"/>
        </c:manualLayout>
      </c:layout>
      <c:pie3DChart>
        <c:varyColors val="1"/>
        <c:ser>
          <c:idx val="0"/>
          <c:order val="0"/>
          <c:tx>
            <c:strRef>
              <c:f>Лист1!$A$4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showPercent val="1"/>
            <c:showLeaderLines val="1"/>
          </c:dLbls>
          <c:cat>
            <c:strRef>
              <c:f>Лист1!$B$3:$E$3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НИФЛ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Лист1!$B$4:$E$4</c:f>
              <c:numCache>
                <c:formatCode>#,##0.00</c:formatCode>
                <c:ptCount val="4"/>
                <c:pt idx="0" formatCode="#,##0">
                  <c:v>7171</c:v>
                </c:pt>
                <c:pt idx="1">
                  <c:v>2092.1</c:v>
                </c:pt>
                <c:pt idx="2">
                  <c:v>3117.1</c:v>
                </c:pt>
                <c:pt idx="3" formatCode="General">
                  <c:v>244.8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8657119634990005"/>
          <c:y val="0.20033843764426834"/>
          <c:w val="0.30215012472265163"/>
          <c:h val="0.7402243703853026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Лист1!$A$6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Лист1!$B$5:$E$5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НИФЛ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Лист1!$B$6:$E$6</c:f>
              <c:numCache>
                <c:formatCode>#,##0.00</c:formatCode>
                <c:ptCount val="4"/>
                <c:pt idx="0">
                  <c:v>7515.2</c:v>
                </c:pt>
                <c:pt idx="1">
                  <c:v>2134.6</c:v>
                </c:pt>
                <c:pt idx="2">
                  <c:v>3219.1</c:v>
                </c:pt>
                <c:pt idx="3">
                  <c:v>254.6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336674097244672"/>
          <c:y val="0.13861890561539758"/>
          <c:w val="0.35364143266338277"/>
          <c:h val="0.71843902451985064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Лист1!$A$27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80306B"/>
            </a:solidFill>
          </c:spPr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Val val="1"/>
          </c:dLbls>
          <c:cat>
            <c:strRef>
              <c:f>Лист1!$B$26:$E$26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НИФЛ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Лист1!$B$27:$E$27</c:f>
              <c:numCache>
                <c:formatCode>#,##0.00</c:formatCode>
                <c:ptCount val="4"/>
                <c:pt idx="0" formatCode="#,##0">
                  <c:v>6882</c:v>
                </c:pt>
                <c:pt idx="1">
                  <c:v>2048.1</c:v>
                </c:pt>
                <c:pt idx="2">
                  <c:v>3027.2</c:v>
                </c:pt>
                <c:pt idx="3" formatCode="General">
                  <c:v>235.5</c:v>
                </c:pt>
              </c:numCache>
            </c:numRef>
          </c:val>
        </c:ser>
        <c:ser>
          <c:idx val="1"/>
          <c:order val="1"/>
          <c:tx>
            <c:strRef>
              <c:f>Лист1!$A$28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5050"/>
            </a:solidFill>
          </c:spPr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Val val="1"/>
          </c:dLbls>
          <c:cat>
            <c:strRef>
              <c:f>Лист1!$B$26:$E$26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НИФЛ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Лист1!$B$28:$E$28</c:f>
              <c:numCache>
                <c:formatCode>#,##0.00</c:formatCode>
                <c:ptCount val="4"/>
                <c:pt idx="0" formatCode="#,##0">
                  <c:v>7171</c:v>
                </c:pt>
                <c:pt idx="1">
                  <c:v>2092.1</c:v>
                </c:pt>
                <c:pt idx="2">
                  <c:v>3117.1</c:v>
                </c:pt>
                <c:pt idx="3" formatCode="General">
                  <c:v>244.8</c:v>
                </c:pt>
              </c:numCache>
            </c:numRef>
          </c:val>
        </c:ser>
        <c:ser>
          <c:idx val="2"/>
          <c:order val="2"/>
          <c:tx>
            <c:strRef>
              <c:f>Лист1!$A$29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Val val="1"/>
          </c:dLbls>
          <c:cat>
            <c:strRef>
              <c:f>Лист1!$B$26:$E$26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НИФЛ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Лист1!$B$29:$E$29</c:f>
              <c:numCache>
                <c:formatCode>#,##0.00</c:formatCode>
                <c:ptCount val="4"/>
                <c:pt idx="0">
                  <c:v>7515.2</c:v>
                </c:pt>
                <c:pt idx="1">
                  <c:v>2134.6</c:v>
                </c:pt>
                <c:pt idx="2">
                  <c:v>3219.1</c:v>
                </c:pt>
                <c:pt idx="3">
                  <c:v>254.6</c:v>
                </c:pt>
              </c:numCache>
            </c:numRef>
          </c:val>
        </c:ser>
        <c:dLbls>
          <c:showVal val="1"/>
        </c:dLbls>
        <c:gapWidth val="75"/>
        <c:shape val="box"/>
        <c:axId val="100638080"/>
        <c:axId val="105329792"/>
        <c:axId val="100625024"/>
      </c:bar3DChart>
      <c:catAx>
        <c:axId val="100638080"/>
        <c:scaling>
          <c:orientation val="minMax"/>
        </c:scaling>
        <c:axPos val="b"/>
        <c:majorTickMark val="none"/>
        <c:tickLblPos val="nextTo"/>
        <c:crossAx val="105329792"/>
        <c:crosses val="autoZero"/>
        <c:auto val="1"/>
        <c:lblAlgn val="ctr"/>
        <c:lblOffset val="100"/>
      </c:catAx>
      <c:valAx>
        <c:axId val="105329792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spPr>
          <a:ln w="6350">
            <a:noFill/>
          </a:ln>
        </c:spPr>
        <c:crossAx val="100638080"/>
        <c:crosses val="autoZero"/>
        <c:crossBetween val="between"/>
      </c:valAx>
      <c:serAx>
        <c:axId val="100625024"/>
        <c:scaling>
          <c:orientation val="minMax"/>
        </c:scaling>
        <c:delete val="1"/>
        <c:axPos val="b"/>
        <c:majorTickMark val="none"/>
        <c:tickLblPos val="none"/>
        <c:crossAx val="105329792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Лист1!$B$1:$D$1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 formatCode="#,##0.00">
                  <c:v>3318.3</c:v>
                </c:pt>
                <c:pt idx="1">
                  <c:v>0</c:v>
                </c:pt>
                <c:pt idx="2">
                  <c:v>281.2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Лист1!$B$1:$D$1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325.60000000000002</c:v>
                </c:pt>
                <c:pt idx="1">
                  <c:v>0</c:v>
                </c:pt>
                <c:pt idx="2">
                  <c:v>289.5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Лист1!$B$1:$D$1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594.1</c:v>
                </c:pt>
                <c:pt idx="1">
                  <c:v>0</c:v>
                </c:pt>
                <c:pt idx="2">
                  <c:v>299.60000000000002</c:v>
                </c:pt>
              </c:numCache>
            </c:numRef>
          </c:val>
        </c:ser>
        <c:shape val="box"/>
        <c:axId val="105365504"/>
        <c:axId val="105367040"/>
        <c:axId val="0"/>
      </c:bar3DChart>
      <c:catAx>
        <c:axId val="105365504"/>
        <c:scaling>
          <c:orientation val="minMax"/>
        </c:scaling>
        <c:axPos val="b"/>
        <c:majorTickMark val="none"/>
        <c:tickLblPos val="nextTo"/>
        <c:crossAx val="105367040"/>
        <c:crosses val="autoZero"/>
        <c:auto val="1"/>
        <c:lblAlgn val="ctr"/>
        <c:lblOffset val="100"/>
      </c:catAx>
      <c:valAx>
        <c:axId val="105367040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crossAx val="105365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6CC0B-6357-46AB-A13D-2D1C39EDFE38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5055DFE0-BEDA-4F32-A6FC-AAE04D6B85C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Программы общего характера</a:t>
          </a:r>
          <a:endParaRPr lang="ru-RU" sz="16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316CF34D-6304-4541-831C-193E679985F2}" type="parTrans" cxnId="{2D35392A-0EDA-4D87-93D1-D626513CB1C9}">
      <dgm:prSet/>
      <dgm:spPr/>
      <dgm:t>
        <a:bodyPr/>
        <a:lstStyle/>
        <a:p>
          <a:endParaRPr lang="ru-RU"/>
        </a:p>
      </dgm:t>
    </dgm:pt>
    <dgm:pt modelId="{DFB48E16-DEEA-4395-9217-8144F7843955}" type="sibTrans" cxnId="{2D35392A-0EDA-4D87-93D1-D626513CB1C9}">
      <dgm:prSet/>
      <dgm:spPr/>
      <dgm:t>
        <a:bodyPr/>
        <a:lstStyle/>
        <a:p>
          <a:endParaRPr lang="ru-RU"/>
        </a:p>
      </dgm:t>
    </dgm:pt>
    <dgm:pt modelId="{BA9060F2-9622-40A1-AE64-0F59EBED736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1600" dirty="0" smtClean="0">
            <a:solidFill>
              <a:schemeClr val="bg1"/>
            </a:solidFill>
            <a:latin typeface="Bookman Old Style" pitchFamily="18" charset="0"/>
          </a:endParaRPr>
        </a:p>
        <a:p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Программы социального направления</a:t>
          </a:r>
        </a:p>
        <a:p>
          <a:endParaRPr lang="ru-RU" sz="1600" dirty="0">
            <a:latin typeface="Bookman Old Style" pitchFamily="18" charset="0"/>
          </a:endParaRPr>
        </a:p>
      </dgm:t>
    </dgm:pt>
    <dgm:pt modelId="{28DA654B-4DA8-4916-A6E0-FC5D852D2C58}" type="parTrans" cxnId="{073D2AD1-9CC7-4A09-81E0-A3EF889276D3}">
      <dgm:prSet/>
      <dgm:spPr/>
      <dgm:t>
        <a:bodyPr/>
        <a:lstStyle/>
        <a:p>
          <a:endParaRPr lang="ru-RU"/>
        </a:p>
      </dgm:t>
    </dgm:pt>
    <dgm:pt modelId="{58793128-8990-40D6-B4AB-D7F705820728}" type="sibTrans" cxnId="{073D2AD1-9CC7-4A09-81E0-A3EF889276D3}">
      <dgm:prSet/>
      <dgm:spPr/>
      <dgm:t>
        <a:bodyPr/>
        <a:lstStyle/>
        <a:p>
          <a:endParaRPr lang="ru-RU"/>
        </a:p>
      </dgm:t>
    </dgm:pt>
    <dgm:pt modelId="{EFA56402-B235-4628-B921-F4A58BF263F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Программы обеспечения безопасных условий жизни</a:t>
          </a:r>
          <a:endParaRPr lang="ru-RU" sz="16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F3BB3A55-870F-4FCF-A5B6-43964BF2550B}" type="parTrans" cxnId="{013C74F3-65CD-468D-B9DB-94846BC0D7E4}">
      <dgm:prSet/>
      <dgm:spPr/>
      <dgm:t>
        <a:bodyPr/>
        <a:lstStyle/>
        <a:p>
          <a:endParaRPr lang="ru-RU"/>
        </a:p>
      </dgm:t>
    </dgm:pt>
    <dgm:pt modelId="{8C703B53-871F-4068-B8AE-109D813E70F9}" type="sibTrans" cxnId="{013C74F3-65CD-468D-B9DB-94846BC0D7E4}">
      <dgm:prSet/>
      <dgm:spPr/>
      <dgm:t>
        <a:bodyPr/>
        <a:lstStyle/>
        <a:p>
          <a:endParaRPr lang="ru-RU"/>
        </a:p>
      </dgm:t>
    </dgm:pt>
    <dgm:pt modelId="{31D42375-C54C-4168-B181-5D519291FD0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C846AABA-267F-467C-97A0-825CC73D227B}" type="parTrans" cxnId="{D984641B-A8E4-4912-AE51-3BA73B44770A}">
      <dgm:prSet/>
      <dgm:spPr/>
      <dgm:t>
        <a:bodyPr/>
        <a:lstStyle/>
        <a:p>
          <a:endParaRPr lang="ru-RU"/>
        </a:p>
      </dgm:t>
    </dgm:pt>
    <dgm:pt modelId="{E829916C-D6F7-473C-9DA6-B0EA3BBF655E}" type="sibTrans" cxnId="{D984641B-A8E4-4912-AE51-3BA73B44770A}">
      <dgm:prSet/>
      <dgm:spPr/>
      <dgm:t>
        <a:bodyPr/>
        <a:lstStyle/>
        <a:p>
          <a:endParaRPr lang="ru-RU"/>
        </a:p>
      </dgm:t>
    </dgm:pt>
    <dgm:pt modelId="{49570EE6-0EBA-4E3D-9ABA-41BA92625188}" type="pres">
      <dgm:prSet presAssocID="{7036CC0B-6357-46AB-A13D-2D1C39EDFE38}" presName="Name0" presStyleCnt="0">
        <dgm:presLayoutVars>
          <dgm:dir/>
          <dgm:resizeHandles val="exact"/>
        </dgm:presLayoutVars>
      </dgm:prSet>
      <dgm:spPr/>
    </dgm:pt>
    <dgm:pt modelId="{C2700C4A-78A5-4458-AE4E-4BF650326AC9}" type="pres">
      <dgm:prSet presAssocID="{7036CC0B-6357-46AB-A13D-2D1C39EDFE38}" presName="fgShape" presStyleLbl="fgShp" presStyleIdx="0" presStyleCnt="1" custScaleY="203704"/>
      <dgm:spPr>
        <a:solidFill>
          <a:srgbClr val="0066FF"/>
        </a:solidFill>
      </dgm:spPr>
    </dgm:pt>
    <dgm:pt modelId="{D91937DB-762E-415D-A23D-002C7C1631FA}" type="pres">
      <dgm:prSet presAssocID="{7036CC0B-6357-46AB-A13D-2D1C39EDFE38}" presName="linComp" presStyleCnt="0"/>
      <dgm:spPr/>
    </dgm:pt>
    <dgm:pt modelId="{2035ABE6-0284-477B-BB4E-394562904661}" type="pres">
      <dgm:prSet presAssocID="{5055DFE0-BEDA-4F32-A6FC-AAE04D6B85CC}" presName="compNode" presStyleCnt="0"/>
      <dgm:spPr/>
    </dgm:pt>
    <dgm:pt modelId="{F13C8193-3BEF-40FD-ABC8-E40EBBCB3B52}" type="pres">
      <dgm:prSet presAssocID="{5055DFE0-BEDA-4F32-A6FC-AAE04D6B85CC}" presName="bkgdShape" presStyleLbl="node1" presStyleIdx="0" presStyleCnt="4" custScaleX="107630" custLinFactNeighborX="4961"/>
      <dgm:spPr/>
      <dgm:t>
        <a:bodyPr/>
        <a:lstStyle/>
        <a:p>
          <a:endParaRPr lang="ru-RU"/>
        </a:p>
      </dgm:t>
    </dgm:pt>
    <dgm:pt modelId="{06005192-9F8F-4998-8114-854CE5C5AEDF}" type="pres">
      <dgm:prSet presAssocID="{5055DFE0-BEDA-4F32-A6FC-AAE04D6B85C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3954B-05C9-46F8-8913-89945F021FCA}" type="pres">
      <dgm:prSet presAssocID="{5055DFE0-BEDA-4F32-A6FC-AAE04D6B85CC}" presName="invisiNode" presStyleLbl="node1" presStyleIdx="0" presStyleCnt="4"/>
      <dgm:spPr/>
    </dgm:pt>
    <dgm:pt modelId="{618E9A71-C7B6-49E6-AD40-F59AFA2FF54E}" type="pres">
      <dgm:prSet presAssocID="{5055DFE0-BEDA-4F32-A6FC-AAE04D6B85CC}" presName="imagNode" presStyleLbl="fgImgPlace1" presStyleIdx="0" presStyleCnt="4"/>
      <dgm:spPr>
        <a:solidFill>
          <a:srgbClr val="0066FF"/>
        </a:solidFill>
      </dgm:spPr>
    </dgm:pt>
    <dgm:pt modelId="{5986307E-832D-44AA-AE1A-8A901CCB3D3A}" type="pres">
      <dgm:prSet presAssocID="{DFB48E16-DEEA-4395-9217-8144F78439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64844A-CE3C-4D12-BC6D-567E2624BF0A}" type="pres">
      <dgm:prSet presAssocID="{BA9060F2-9622-40A1-AE64-0F59EBED7368}" presName="compNode" presStyleCnt="0"/>
      <dgm:spPr/>
    </dgm:pt>
    <dgm:pt modelId="{D5EC9A90-4CEF-4703-98CE-D9F30A7EB930}" type="pres">
      <dgm:prSet presAssocID="{BA9060F2-9622-40A1-AE64-0F59EBED7368}" presName="bkgdShape" presStyleLbl="node1" presStyleIdx="1" presStyleCnt="4" custScaleX="96647" custLinFactNeighborX="953" custLinFactNeighborY="-463"/>
      <dgm:spPr/>
      <dgm:t>
        <a:bodyPr/>
        <a:lstStyle/>
        <a:p>
          <a:endParaRPr lang="ru-RU"/>
        </a:p>
      </dgm:t>
    </dgm:pt>
    <dgm:pt modelId="{6CC42EB9-1067-462D-A17E-5C1F06D9A09D}" type="pres">
      <dgm:prSet presAssocID="{BA9060F2-9622-40A1-AE64-0F59EBED736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937BA-C946-4CFC-9EF8-58693F3478F4}" type="pres">
      <dgm:prSet presAssocID="{BA9060F2-9622-40A1-AE64-0F59EBED7368}" presName="invisiNode" presStyleLbl="node1" presStyleIdx="1" presStyleCnt="4"/>
      <dgm:spPr/>
    </dgm:pt>
    <dgm:pt modelId="{0C4286C5-0555-4054-A647-3B434F87A041}" type="pres">
      <dgm:prSet presAssocID="{BA9060F2-9622-40A1-AE64-0F59EBED7368}" presName="imagNode" presStyleLbl="fgImgPlace1" presStyleIdx="1" presStyleCnt="4"/>
      <dgm:spPr>
        <a:solidFill>
          <a:srgbClr val="0066FF"/>
        </a:solidFill>
      </dgm:spPr>
    </dgm:pt>
    <dgm:pt modelId="{EED77CB7-5145-4787-B7DF-270D58AA57A5}" type="pres">
      <dgm:prSet presAssocID="{58793128-8990-40D6-B4AB-D7F7058207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988AD4-F417-44C8-863E-7EE42C9D38C9}" type="pres">
      <dgm:prSet presAssocID="{31D42375-C54C-4168-B181-5D519291FD09}" presName="compNode" presStyleCnt="0"/>
      <dgm:spPr/>
    </dgm:pt>
    <dgm:pt modelId="{AD37F67C-D0F9-4FC6-8104-448637C00417}" type="pres">
      <dgm:prSet presAssocID="{31D42375-C54C-4168-B181-5D519291FD09}" presName="bkgdShape" presStyleLbl="node1" presStyleIdx="2" presStyleCnt="4" custLinFactNeighborX="2435" custLinFactNeighborY="312"/>
      <dgm:spPr/>
      <dgm:t>
        <a:bodyPr/>
        <a:lstStyle/>
        <a:p>
          <a:endParaRPr lang="ru-RU"/>
        </a:p>
      </dgm:t>
    </dgm:pt>
    <dgm:pt modelId="{AE805E46-41EB-4E2E-BB18-B6DDA4569B3B}" type="pres">
      <dgm:prSet presAssocID="{31D42375-C54C-4168-B181-5D519291FD0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A1EA5-1296-48EC-89B8-F79AC194A279}" type="pres">
      <dgm:prSet presAssocID="{31D42375-C54C-4168-B181-5D519291FD09}" presName="invisiNode" presStyleLbl="node1" presStyleIdx="2" presStyleCnt="4"/>
      <dgm:spPr/>
    </dgm:pt>
    <dgm:pt modelId="{BBEE444F-A7A9-4A63-9620-81A4A08103A6}" type="pres">
      <dgm:prSet presAssocID="{31D42375-C54C-4168-B181-5D519291FD09}" presName="imagNode" presStyleLbl="fgImgPlace1" presStyleIdx="2" presStyleCnt="4"/>
      <dgm:spPr>
        <a:solidFill>
          <a:srgbClr val="0066FF"/>
        </a:solidFill>
      </dgm:spPr>
    </dgm:pt>
    <dgm:pt modelId="{3F2378FF-1457-4F96-BDD6-206FDC326EB5}" type="pres">
      <dgm:prSet presAssocID="{E829916C-D6F7-473C-9DA6-B0EA3BBF65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062F4C-8778-4D66-97F7-7F42D3FA652F}" type="pres">
      <dgm:prSet presAssocID="{EFA56402-B235-4628-B921-F4A58BF263FD}" presName="compNode" presStyleCnt="0"/>
      <dgm:spPr/>
    </dgm:pt>
    <dgm:pt modelId="{C255A7CB-FA83-4C1B-9DA6-1B847729F468}" type="pres">
      <dgm:prSet presAssocID="{EFA56402-B235-4628-B921-F4A58BF263FD}" presName="bkgdShape" presStyleLbl="node1" presStyleIdx="3" presStyleCnt="4"/>
      <dgm:spPr/>
      <dgm:t>
        <a:bodyPr/>
        <a:lstStyle/>
        <a:p>
          <a:endParaRPr lang="ru-RU"/>
        </a:p>
      </dgm:t>
    </dgm:pt>
    <dgm:pt modelId="{16802BB8-969C-40DF-A150-CC71C648CD7A}" type="pres">
      <dgm:prSet presAssocID="{EFA56402-B235-4628-B921-F4A58BF263F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4D925-4B59-49AD-92F4-9BE448C0A17B}" type="pres">
      <dgm:prSet presAssocID="{EFA56402-B235-4628-B921-F4A58BF263FD}" presName="invisiNode" presStyleLbl="node1" presStyleIdx="3" presStyleCnt="4"/>
      <dgm:spPr/>
    </dgm:pt>
    <dgm:pt modelId="{A0713DDE-9676-4FDA-A941-FBD2D7810897}" type="pres">
      <dgm:prSet presAssocID="{EFA56402-B235-4628-B921-F4A58BF263FD}" presName="imagNode" presStyleLbl="fgImgPlace1" presStyleIdx="3" presStyleCnt="4"/>
      <dgm:spPr>
        <a:solidFill>
          <a:srgbClr val="0066FF"/>
        </a:solidFill>
      </dgm:spPr>
    </dgm:pt>
  </dgm:ptLst>
  <dgm:cxnLst>
    <dgm:cxn modelId="{A8CB64CE-B245-4DC8-932A-2A2C75B7E446}" type="presOf" srcId="{58793128-8990-40D6-B4AB-D7F705820728}" destId="{EED77CB7-5145-4787-B7DF-270D58AA57A5}" srcOrd="0" destOrd="0" presId="urn:microsoft.com/office/officeart/2005/8/layout/hList7#1"/>
    <dgm:cxn modelId="{E98892CF-6245-4B15-B03D-C602B2DFB3EC}" type="presOf" srcId="{7036CC0B-6357-46AB-A13D-2D1C39EDFE38}" destId="{49570EE6-0EBA-4E3D-9ABA-41BA92625188}" srcOrd="0" destOrd="0" presId="urn:microsoft.com/office/officeart/2005/8/layout/hList7#1"/>
    <dgm:cxn modelId="{69B60F4D-F6E1-4538-9DEF-09AD9EA7192D}" type="presOf" srcId="{E829916C-D6F7-473C-9DA6-B0EA3BBF655E}" destId="{3F2378FF-1457-4F96-BDD6-206FDC326EB5}" srcOrd="0" destOrd="0" presId="urn:microsoft.com/office/officeart/2005/8/layout/hList7#1"/>
    <dgm:cxn modelId="{E030F03C-9DB2-4C8A-A48C-95E7F0A55412}" type="presOf" srcId="{BA9060F2-9622-40A1-AE64-0F59EBED7368}" destId="{D5EC9A90-4CEF-4703-98CE-D9F30A7EB930}" srcOrd="0" destOrd="0" presId="urn:microsoft.com/office/officeart/2005/8/layout/hList7#1"/>
    <dgm:cxn modelId="{F52FB980-1BAE-4E9B-BB74-4AAC4A3C52E8}" type="presOf" srcId="{EFA56402-B235-4628-B921-F4A58BF263FD}" destId="{C255A7CB-FA83-4C1B-9DA6-1B847729F468}" srcOrd="0" destOrd="0" presId="urn:microsoft.com/office/officeart/2005/8/layout/hList7#1"/>
    <dgm:cxn modelId="{ECDF2D3F-A44A-4FAE-9CD5-1A8787C9C3B7}" type="presOf" srcId="{5055DFE0-BEDA-4F32-A6FC-AAE04D6B85CC}" destId="{06005192-9F8F-4998-8114-854CE5C5AEDF}" srcOrd="1" destOrd="0" presId="urn:microsoft.com/office/officeart/2005/8/layout/hList7#1"/>
    <dgm:cxn modelId="{D984641B-A8E4-4912-AE51-3BA73B44770A}" srcId="{7036CC0B-6357-46AB-A13D-2D1C39EDFE38}" destId="{31D42375-C54C-4168-B181-5D519291FD09}" srcOrd="2" destOrd="0" parTransId="{C846AABA-267F-467C-97A0-825CC73D227B}" sibTransId="{E829916C-D6F7-473C-9DA6-B0EA3BBF655E}"/>
    <dgm:cxn modelId="{CA792EBC-3EB4-42A6-9711-EC3FFD0CDAF4}" type="presOf" srcId="{31D42375-C54C-4168-B181-5D519291FD09}" destId="{AE805E46-41EB-4E2E-BB18-B6DDA4569B3B}" srcOrd="1" destOrd="0" presId="urn:microsoft.com/office/officeart/2005/8/layout/hList7#1"/>
    <dgm:cxn modelId="{2D35392A-0EDA-4D87-93D1-D626513CB1C9}" srcId="{7036CC0B-6357-46AB-A13D-2D1C39EDFE38}" destId="{5055DFE0-BEDA-4F32-A6FC-AAE04D6B85CC}" srcOrd="0" destOrd="0" parTransId="{316CF34D-6304-4541-831C-193E679985F2}" sibTransId="{DFB48E16-DEEA-4395-9217-8144F7843955}"/>
    <dgm:cxn modelId="{B2C63AD7-8291-41FD-9FFC-EDB8E55DB844}" type="presOf" srcId="{BA9060F2-9622-40A1-AE64-0F59EBED7368}" destId="{6CC42EB9-1067-462D-A17E-5C1F06D9A09D}" srcOrd="1" destOrd="0" presId="urn:microsoft.com/office/officeart/2005/8/layout/hList7#1"/>
    <dgm:cxn modelId="{0428BD18-CA4B-4D9F-95CF-47AB37A0B62A}" type="presOf" srcId="{5055DFE0-BEDA-4F32-A6FC-AAE04D6B85CC}" destId="{F13C8193-3BEF-40FD-ABC8-E40EBBCB3B52}" srcOrd="0" destOrd="0" presId="urn:microsoft.com/office/officeart/2005/8/layout/hList7#1"/>
    <dgm:cxn modelId="{073D2AD1-9CC7-4A09-81E0-A3EF889276D3}" srcId="{7036CC0B-6357-46AB-A13D-2D1C39EDFE38}" destId="{BA9060F2-9622-40A1-AE64-0F59EBED7368}" srcOrd="1" destOrd="0" parTransId="{28DA654B-4DA8-4916-A6E0-FC5D852D2C58}" sibTransId="{58793128-8990-40D6-B4AB-D7F705820728}"/>
    <dgm:cxn modelId="{BADC69FA-07A5-4A5C-AD29-ACE6F9579042}" type="presOf" srcId="{31D42375-C54C-4168-B181-5D519291FD09}" destId="{AD37F67C-D0F9-4FC6-8104-448637C00417}" srcOrd="0" destOrd="0" presId="urn:microsoft.com/office/officeart/2005/8/layout/hList7#1"/>
    <dgm:cxn modelId="{955B06DB-6818-4A20-8B46-D16B46083466}" type="presOf" srcId="{DFB48E16-DEEA-4395-9217-8144F7843955}" destId="{5986307E-832D-44AA-AE1A-8A901CCB3D3A}" srcOrd="0" destOrd="0" presId="urn:microsoft.com/office/officeart/2005/8/layout/hList7#1"/>
    <dgm:cxn modelId="{013C74F3-65CD-468D-B9DB-94846BC0D7E4}" srcId="{7036CC0B-6357-46AB-A13D-2D1C39EDFE38}" destId="{EFA56402-B235-4628-B921-F4A58BF263FD}" srcOrd="3" destOrd="0" parTransId="{F3BB3A55-870F-4FCF-A5B6-43964BF2550B}" sibTransId="{8C703B53-871F-4068-B8AE-109D813E70F9}"/>
    <dgm:cxn modelId="{7E279D8B-16CA-498C-9B8D-F059E2105A26}" type="presOf" srcId="{EFA56402-B235-4628-B921-F4A58BF263FD}" destId="{16802BB8-969C-40DF-A150-CC71C648CD7A}" srcOrd="1" destOrd="0" presId="urn:microsoft.com/office/officeart/2005/8/layout/hList7#1"/>
    <dgm:cxn modelId="{53ACC35C-143A-4E40-9970-ACFCA7628855}" type="presParOf" srcId="{49570EE6-0EBA-4E3D-9ABA-41BA92625188}" destId="{C2700C4A-78A5-4458-AE4E-4BF650326AC9}" srcOrd="0" destOrd="0" presId="urn:microsoft.com/office/officeart/2005/8/layout/hList7#1"/>
    <dgm:cxn modelId="{CBC51A8E-1472-4A5C-87F5-DCAEE91F66BF}" type="presParOf" srcId="{49570EE6-0EBA-4E3D-9ABA-41BA92625188}" destId="{D91937DB-762E-415D-A23D-002C7C1631FA}" srcOrd="1" destOrd="0" presId="urn:microsoft.com/office/officeart/2005/8/layout/hList7#1"/>
    <dgm:cxn modelId="{58BB3AB0-FEBB-45E7-92E6-FBA976BB38DA}" type="presParOf" srcId="{D91937DB-762E-415D-A23D-002C7C1631FA}" destId="{2035ABE6-0284-477B-BB4E-394562904661}" srcOrd="0" destOrd="0" presId="urn:microsoft.com/office/officeart/2005/8/layout/hList7#1"/>
    <dgm:cxn modelId="{2596C823-1E52-4781-B85E-2B4447F37144}" type="presParOf" srcId="{2035ABE6-0284-477B-BB4E-394562904661}" destId="{F13C8193-3BEF-40FD-ABC8-E40EBBCB3B52}" srcOrd="0" destOrd="0" presId="urn:microsoft.com/office/officeart/2005/8/layout/hList7#1"/>
    <dgm:cxn modelId="{FF943546-8876-44FF-8BAA-9DA308E03555}" type="presParOf" srcId="{2035ABE6-0284-477B-BB4E-394562904661}" destId="{06005192-9F8F-4998-8114-854CE5C5AEDF}" srcOrd="1" destOrd="0" presId="urn:microsoft.com/office/officeart/2005/8/layout/hList7#1"/>
    <dgm:cxn modelId="{3F1F6AF9-62B0-4FDB-8696-9BF5CA73CF2B}" type="presParOf" srcId="{2035ABE6-0284-477B-BB4E-394562904661}" destId="{2823954B-05C9-46F8-8913-89945F021FCA}" srcOrd="2" destOrd="0" presId="urn:microsoft.com/office/officeart/2005/8/layout/hList7#1"/>
    <dgm:cxn modelId="{1806D0E1-FB79-47D4-A6CA-C81B1A60F39B}" type="presParOf" srcId="{2035ABE6-0284-477B-BB4E-394562904661}" destId="{618E9A71-C7B6-49E6-AD40-F59AFA2FF54E}" srcOrd="3" destOrd="0" presId="urn:microsoft.com/office/officeart/2005/8/layout/hList7#1"/>
    <dgm:cxn modelId="{613A6649-AD11-46FC-98D4-281185EB37EC}" type="presParOf" srcId="{D91937DB-762E-415D-A23D-002C7C1631FA}" destId="{5986307E-832D-44AA-AE1A-8A901CCB3D3A}" srcOrd="1" destOrd="0" presId="urn:microsoft.com/office/officeart/2005/8/layout/hList7#1"/>
    <dgm:cxn modelId="{46276837-1DB1-4F30-B9F3-6069BA379DC2}" type="presParOf" srcId="{D91937DB-762E-415D-A23D-002C7C1631FA}" destId="{D664844A-CE3C-4D12-BC6D-567E2624BF0A}" srcOrd="2" destOrd="0" presId="urn:microsoft.com/office/officeart/2005/8/layout/hList7#1"/>
    <dgm:cxn modelId="{52C0BE28-1C59-443A-BA1A-19A18781085F}" type="presParOf" srcId="{D664844A-CE3C-4D12-BC6D-567E2624BF0A}" destId="{D5EC9A90-4CEF-4703-98CE-D9F30A7EB930}" srcOrd="0" destOrd="0" presId="urn:microsoft.com/office/officeart/2005/8/layout/hList7#1"/>
    <dgm:cxn modelId="{3FDCFB99-4514-45A1-A24E-2956923F7649}" type="presParOf" srcId="{D664844A-CE3C-4D12-BC6D-567E2624BF0A}" destId="{6CC42EB9-1067-462D-A17E-5C1F06D9A09D}" srcOrd="1" destOrd="0" presId="urn:microsoft.com/office/officeart/2005/8/layout/hList7#1"/>
    <dgm:cxn modelId="{0B2C1938-E110-454C-A969-F899A21F95D6}" type="presParOf" srcId="{D664844A-CE3C-4D12-BC6D-567E2624BF0A}" destId="{67B937BA-C946-4CFC-9EF8-58693F3478F4}" srcOrd="2" destOrd="0" presId="urn:microsoft.com/office/officeart/2005/8/layout/hList7#1"/>
    <dgm:cxn modelId="{EA683C7B-4FB0-4726-BD41-F49E01D3D6D0}" type="presParOf" srcId="{D664844A-CE3C-4D12-BC6D-567E2624BF0A}" destId="{0C4286C5-0555-4054-A647-3B434F87A041}" srcOrd="3" destOrd="0" presId="urn:microsoft.com/office/officeart/2005/8/layout/hList7#1"/>
    <dgm:cxn modelId="{9F2B96FB-0EF2-46E3-B7F9-D44CB6611801}" type="presParOf" srcId="{D91937DB-762E-415D-A23D-002C7C1631FA}" destId="{EED77CB7-5145-4787-B7DF-270D58AA57A5}" srcOrd="3" destOrd="0" presId="urn:microsoft.com/office/officeart/2005/8/layout/hList7#1"/>
    <dgm:cxn modelId="{5CC8E883-22A7-4643-B654-1B43E5235531}" type="presParOf" srcId="{D91937DB-762E-415D-A23D-002C7C1631FA}" destId="{C2988AD4-F417-44C8-863E-7EE42C9D38C9}" srcOrd="4" destOrd="0" presId="urn:microsoft.com/office/officeart/2005/8/layout/hList7#1"/>
    <dgm:cxn modelId="{97DFC016-4CA4-47C8-8173-740B80423E58}" type="presParOf" srcId="{C2988AD4-F417-44C8-863E-7EE42C9D38C9}" destId="{AD37F67C-D0F9-4FC6-8104-448637C00417}" srcOrd="0" destOrd="0" presId="urn:microsoft.com/office/officeart/2005/8/layout/hList7#1"/>
    <dgm:cxn modelId="{62822DF7-BD3D-4E0B-A216-0F02FD19A758}" type="presParOf" srcId="{C2988AD4-F417-44C8-863E-7EE42C9D38C9}" destId="{AE805E46-41EB-4E2E-BB18-B6DDA4569B3B}" srcOrd="1" destOrd="0" presId="urn:microsoft.com/office/officeart/2005/8/layout/hList7#1"/>
    <dgm:cxn modelId="{B6459325-4C1E-44B1-A3DA-4E9B3A550C4D}" type="presParOf" srcId="{C2988AD4-F417-44C8-863E-7EE42C9D38C9}" destId="{E76A1EA5-1296-48EC-89B8-F79AC194A279}" srcOrd="2" destOrd="0" presId="urn:microsoft.com/office/officeart/2005/8/layout/hList7#1"/>
    <dgm:cxn modelId="{F7028AE2-A012-4C41-8559-C9E04E2DEA4F}" type="presParOf" srcId="{C2988AD4-F417-44C8-863E-7EE42C9D38C9}" destId="{BBEE444F-A7A9-4A63-9620-81A4A08103A6}" srcOrd="3" destOrd="0" presId="urn:microsoft.com/office/officeart/2005/8/layout/hList7#1"/>
    <dgm:cxn modelId="{BFEC9D97-07F0-4E2E-90BE-7521C5093A17}" type="presParOf" srcId="{D91937DB-762E-415D-A23D-002C7C1631FA}" destId="{3F2378FF-1457-4F96-BDD6-206FDC326EB5}" srcOrd="5" destOrd="0" presId="urn:microsoft.com/office/officeart/2005/8/layout/hList7#1"/>
    <dgm:cxn modelId="{8D326226-630F-48F8-AB39-EC4CB1E89276}" type="presParOf" srcId="{D91937DB-762E-415D-A23D-002C7C1631FA}" destId="{41062F4C-8778-4D66-97F7-7F42D3FA652F}" srcOrd="6" destOrd="0" presId="urn:microsoft.com/office/officeart/2005/8/layout/hList7#1"/>
    <dgm:cxn modelId="{4FF2D6E3-DC11-46E2-B407-6E8C847E8BD5}" type="presParOf" srcId="{41062F4C-8778-4D66-97F7-7F42D3FA652F}" destId="{C255A7CB-FA83-4C1B-9DA6-1B847729F468}" srcOrd="0" destOrd="0" presId="urn:microsoft.com/office/officeart/2005/8/layout/hList7#1"/>
    <dgm:cxn modelId="{FD7BF8C6-A7EA-4874-8EB3-942433028AE8}" type="presParOf" srcId="{41062F4C-8778-4D66-97F7-7F42D3FA652F}" destId="{16802BB8-969C-40DF-A150-CC71C648CD7A}" srcOrd="1" destOrd="0" presId="urn:microsoft.com/office/officeart/2005/8/layout/hList7#1"/>
    <dgm:cxn modelId="{113223C3-1929-4C5D-B666-9B733340E536}" type="presParOf" srcId="{41062F4C-8778-4D66-97F7-7F42D3FA652F}" destId="{68A4D925-4B59-49AD-92F4-9BE448C0A17B}" srcOrd="2" destOrd="0" presId="urn:microsoft.com/office/officeart/2005/8/layout/hList7#1"/>
    <dgm:cxn modelId="{9C53DB43-81A5-4620-A016-661860B39F8A}" type="presParOf" srcId="{41062F4C-8778-4D66-97F7-7F42D3FA652F}" destId="{A0713DDE-9676-4FDA-A941-FBD2D781089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F4E66-5E20-42CA-A0A8-94721BD8FA94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C29DA9-B90D-463E-A5F6-36FEEB32254B}">
      <dgm:prSet phldrT="[Текст]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r>
            <a:rPr lang="ru-RU" baseline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092,09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710354-410C-45C6-92F3-4D4B6D940A72}" type="parTrans" cxnId="{C8239A92-407B-480C-9815-FE9A306662EA}">
      <dgm:prSet/>
      <dgm:spPr/>
      <dgm:t>
        <a:bodyPr/>
        <a:lstStyle/>
        <a:p>
          <a:endParaRPr lang="ru-RU"/>
        </a:p>
      </dgm:t>
    </dgm:pt>
    <dgm:pt modelId="{82FBA381-BFE7-49BA-91D4-1CF326874C6E}" type="sibTrans" cxnId="{C8239A92-407B-480C-9815-FE9A306662EA}">
      <dgm:prSet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4A27EDF6-0B82-41DE-9CFF-E46959158EF8}">
      <dgm:prSet phldrT="[Текст]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2 134,63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568F09-C121-477A-94B1-9FEBFB8562B3}" type="parTrans" cxnId="{6C64F128-43ED-4E2D-BDEB-6308B324736F}">
      <dgm:prSet/>
      <dgm:spPr/>
      <dgm:t>
        <a:bodyPr/>
        <a:lstStyle/>
        <a:p>
          <a:endParaRPr lang="ru-RU"/>
        </a:p>
      </dgm:t>
    </dgm:pt>
    <dgm:pt modelId="{E93B6BBE-A890-4F31-9E4D-12AE643B5116}" type="sibTrans" cxnId="{6C64F128-43ED-4E2D-BDEB-6308B324736F}">
      <dgm:prSet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9471F366-F8E7-4981-8F48-EFDF7409D528}">
      <dgm:prSet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2 048,11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8356AE-3515-4916-9E67-7F2CF944FBE0}" type="parTrans" cxnId="{53B98416-5644-497B-A7D9-7E368E5D2A07}">
      <dgm:prSet/>
      <dgm:spPr/>
      <dgm:t>
        <a:bodyPr/>
        <a:lstStyle/>
        <a:p>
          <a:endParaRPr lang="ru-RU"/>
        </a:p>
      </dgm:t>
    </dgm:pt>
    <dgm:pt modelId="{E6CCFEAA-BBF2-4D37-9672-EDA7D4CDC6A3}" type="sibTrans" cxnId="{53B98416-5644-497B-A7D9-7E368E5D2A07}">
      <dgm:prSet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53AF3280-15C5-48E5-8C9F-0649AF7C0419}" type="pres">
      <dgm:prSet presAssocID="{5DFF4E66-5E20-42CA-A0A8-94721BD8FA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070225-05F4-47D0-998E-0E1E561D4F0C}" type="pres">
      <dgm:prSet presAssocID="{5DFF4E66-5E20-42CA-A0A8-94721BD8FA94}" presName="dot1" presStyleLbl="alignNode1" presStyleIdx="0" presStyleCnt="12"/>
      <dgm:spPr/>
    </dgm:pt>
    <dgm:pt modelId="{9ED4F3DA-BE38-48A5-B06E-4496ECED0981}" type="pres">
      <dgm:prSet presAssocID="{5DFF4E66-5E20-42CA-A0A8-94721BD8FA94}" presName="dot2" presStyleLbl="alignNode1" presStyleIdx="1" presStyleCnt="12"/>
      <dgm:spPr/>
    </dgm:pt>
    <dgm:pt modelId="{5AA2717C-B0D2-46C3-BEB5-4C909732AB90}" type="pres">
      <dgm:prSet presAssocID="{5DFF4E66-5E20-42CA-A0A8-94721BD8FA94}" presName="dot3" presStyleLbl="alignNode1" presStyleIdx="2" presStyleCnt="12"/>
      <dgm:spPr/>
    </dgm:pt>
    <dgm:pt modelId="{B77C6BEF-AF9D-48D2-B14D-24BB12D38764}" type="pres">
      <dgm:prSet presAssocID="{5DFF4E66-5E20-42CA-A0A8-94721BD8FA94}" presName="dot4" presStyleLbl="alignNode1" presStyleIdx="3" presStyleCnt="12"/>
      <dgm:spPr/>
    </dgm:pt>
    <dgm:pt modelId="{494B6142-56A6-4717-8D0D-A6BC2B4CB267}" type="pres">
      <dgm:prSet presAssocID="{5DFF4E66-5E20-42CA-A0A8-94721BD8FA94}" presName="dot5" presStyleLbl="alignNode1" presStyleIdx="4" presStyleCnt="12"/>
      <dgm:spPr/>
    </dgm:pt>
    <dgm:pt modelId="{1F03BE1A-E828-4543-B794-C2A808B21F69}" type="pres">
      <dgm:prSet presAssocID="{5DFF4E66-5E20-42CA-A0A8-94721BD8FA94}" presName="dotArrow1" presStyleLbl="alignNode1" presStyleIdx="5" presStyleCnt="12"/>
      <dgm:spPr/>
    </dgm:pt>
    <dgm:pt modelId="{40F72D36-5F36-4950-853F-6865F5CC40F1}" type="pres">
      <dgm:prSet presAssocID="{5DFF4E66-5E20-42CA-A0A8-94721BD8FA94}" presName="dotArrow2" presStyleLbl="alignNode1" presStyleIdx="6" presStyleCnt="12"/>
      <dgm:spPr/>
    </dgm:pt>
    <dgm:pt modelId="{5A422BFD-BEA9-4BB7-8D49-20199CD28B24}" type="pres">
      <dgm:prSet presAssocID="{5DFF4E66-5E20-42CA-A0A8-94721BD8FA94}" presName="dotArrow3" presStyleLbl="alignNode1" presStyleIdx="7" presStyleCnt="12"/>
      <dgm:spPr/>
    </dgm:pt>
    <dgm:pt modelId="{32703A5C-25CE-4B25-B88C-ABF749758181}" type="pres">
      <dgm:prSet presAssocID="{5DFF4E66-5E20-42CA-A0A8-94721BD8FA94}" presName="dotArrow4" presStyleLbl="alignNode1" presStyleIdx="8" presStyleCnt="12"/>
      <dgm:spPr/>
    </dgm:pt>
    <dgm:pt modelId="{063C4A27-0278-4807-90FE-271A46E51BB8}" type="pres">
      <dgm:prSet presAssocID="{5DFF4E66-5E20-42CA-A0A8-94721BD8FA94}" presName="dotArrow5" presStyleLbl="alignNode1" presStyleIdx="9" presStyleCnt="12"/>
      <dgm:spPr/>
    </dgm:pt>
    <dgm:pt modelId="{56D57483-BF8F-4EB1-B582-560AC66994B1}" type="pres">
      <dgm:prSet presAssocID="{5DFF4E66-5E20-42CA-A0A8-94721BD8FA94}" presName="dotArrow6" presStyleLbl="alignNode1" presStyleIdx="10" presStyleCnt="12"/>
      <dgm:spPr/>
    </dgm:pt>
    <dgm:pt modelId="{06ACDCAE-C3C3-43A1-9167-A5A3409352C0}" type="pres">
      <dgm:prSet presAssocID="{5DFF4E66-5E20-42CA-A0A8-94721BD8FA94}" presName="dotArrow7" presStyleLbl="alignNode1" presStyleIdx="11" presStyleCnt="12"/>
      <dgm:spPr/>
    </dgm:pt>
    <dgm:pt modelId="{99DC0741-1743-4FBB-BA2B-3108D15B206E}" type="pres">
      <dgm:prSet presAssocID="{9471F366-F8E7-4981-8F48-EFDF7409D528}" presName="parTx1" presStyleLbl="node1" presStyleIdx="0" presStyleCnt="3" custLinFactNeighborX="2988" custLinFactNeighborY="-1922"/>
      <dgm:spPr/>
      <dgm:t>
        <a:bodyPr/>
        <a:lstStyle/>
        <a:p>
          <a:endParaRPr lang="ru-RU"/>
        </a:p>
      </dgm:t>
    </dgm:pt>
    <dgm:pt modelId="{661988A8-CE8E-490F-ADB8-BCA1B5FABD95}" type="pres">
      <dgm:prSet presAssocID="{E6CCFEAA-BBF2-4D37-9672-EDA7D4CDC6A3}" presName="picture1" presStyleCnt="0"/>
      <dgm:spPr/>
    </dgm:pt>
    <dgm:pt modelId="{83552E1F-D177-4C0A-9ABD-810A5E03917F}" type="pres">
      <dgm:prSet presAssocID="{E6CCFEAA-BBF2-4D37-9672-EDA7D4CDC6A3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108C4354-D485-49F4-985C-2FC24D783D99}" type="pres">
      <dgm:prSet presAssocID="{3FC29DA9-B90D-463E-A5F6-36FEEB32254B}" presName="parTx2" presStyleLbl="node1" presStyleIdx="1" presStyleCnt="3" custLinFactNeighborX="6101" custLinFactNeighborY="-36802"/>
      <dgm:spPr/>
      <dgm:t>
        <a:bodyPr/>
        <a:lstStyle/>
        <a:p>
          <a:endParaRPr lang="ru-RU"/>
        </a:p>
      </dgm:t>
    </dgm:pt>
    <dgm:pt modelId="{95240A88-CC0C-4BE5-A977-9605FFF09B9E}" type="pres">
      <dgm:prSet presAssocID="{82FBA381-BFE7-49BA-91D4-1CF326874C6E}" presName="picture2" presStyleCnt="0"/>
      <dgm:spPr/>
    </dgm:pt>
    <dgm:pt modelId="{D9AD9761-C148-435D-82AF-C06B2D750168}" type="pres">
      <dgm:prSet presAssocID="{82FBA381-BFE7-49BA-91D4-1CF326874C6E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855F9C94-9133-401D-A2D1-97C1472F48D3}" type="pres">
      <dgm:prSet presAssocID="{4A27EDF6-0B82-41DE-9CFF-E46959158EF8}" presName="parTx3" presStyleLbl="node1" presStyleIdx="2" presStyleCnt="3"/>
      <dgm:spPr/>
      <dgm:t>
        <a:bodyPr/>
        <a:lstStyle/>
        <a:p>
          <a:endParaRPr lang="ru-RU"/>
        </a:p>
      </dgm:t>
    </dgm:pt>
    <dgm:pt modelId="{0FDBDEBD-BCDC-4A86-96D0-6E6AE933EF25}" type="pres">
      <dgm:prSet presAssocID="{E93B6BBE-A890-4F31-9E4D-12AE643B5116}" presName="picture3" presStyleCnt="0"/>
      <dgm:spPr/>
    </dgm:pt>
    <dgm:pt modelId="{C520EA85-6B0A-4D35-A8B4-DDEB729BA8A8}" type="pres">
      <dgm:prSet presAssocID="{E93B6BBE-A890-4F31-9E4D-12AE643B5116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46009843-70B5-4FDD-8B73-08D00671DE6E}" type="presOf" srcId="{4A27EDF6-0B82-41DE-9CFF-E46959158EF8}" destId="{855F9C94-9133-401D-A2D1-97C1472F48D3}" srcOrd="0" destOrd="0" presId="urn:microsoft.com/office/officeart/2008/layout/AscendingPictureAccentProcess"/>
    <dgm:cxn modelId="{17ECA2AC-CF78-43AE-9361-D6675CF940AC}" type="presOf" srcId="{9471F366-F8E7-4981-8F48-EFDF7409D528}" destId="{99DC0741-1743-4FBB-BA2B-3108D15B206E}" srcOrd="0" destOrd="0" presId="urn:microsoft.com/office/officeart/2008/layout/AscendingPictureAccentProcess"/>
    <dgm:cxn modelId="{53B98416-5644-497B-A7D9-7E368E5D2A07}" srcId="{5DFF4E66-5E20-42CA-A0A8-94721BD8FA94}" destId="{9471F366-F8E7-4981-8F48-EFDF7409D528}" srcOrd="0" destOrd="0" parTransId="{9A8356AE-3515-4916-9E67-7F2CF944FBE0}" sibTransId="{E6CCFEAA-BBF2-4D37-9672-EDA7D4CDC6A3}"/>
    <dgm:cxn modelId="{1000F017-EC55-45C2-AD30-FDC3E806B1A7}" type="presOf" srcId="{3FC29DA9-B90D-463E-A5F6-36FEEB32254B}" destId="{108C4354-D485-49F4-985C-2FC24D783D99}" srcOrd="0" destOrd="0" presId="urn:microsoft.com/office/officeart/2008/layout/AscendingPictureAccentProcess"/>
    <dgm:cxn modelId="{2D2B38AF-94FD-4CF5-890D-1C9D11AF070A}" type="presOf" srcId="{5DFF4E66-5E20-42CA-A0A8-94721BD8FA94}" destId="{53AF3280-15C5-48E5-8C9F-0649AF7C0419}" srcOrd="0" destOrd="0" presId="urn:microsoft.com/office/officeart/2008/layout/AscendingPictureAccentProcess"/>
    <dgm:cxn modelId="{F4CA15DE-D9B6-42E6-9E23-2CC79D1A50E3}" type="presOf" srcId="{82FBA381-BFE7-49BA-91D4-1CF326874C6E}" destId="{D9AD9761-C148-435D-82AF-C06B2D750168}" srcOrd="0" destOrd="0" presId="urn:microsoft.com/office/officeart/2008/layout/AscendingPictureAccentProcess"/>
    <dgm:cxn modelId="{C8239A92-407B-480C-9815-FE9A306662EA}" srcId="{5DFF4E66-5E20-42CA-A0A8-94721BD8FA94}" destId="{3FC29DA9-B90D-463E-A5F6-36FEEB32254B}" srcOrd="1" destOrd="0" parTransId="{6C710354-410C-45C6-92F3-4D4B6D940A72}" sibTransId="{82FBA381-BFE7-49BA-91D4-1CF326874C6E}"/>
    <dgm:cxn modelId="{D8CD2BF4-DA15-48E0-BCCA-AD587D38A1C9}" type="presOf" srcId="{E93B6BBE-A890-4F31-9E4D-12AE643B5116}" destId="{C520EA85-6B0A-4D35-A8B4-DDEB729BA8A8}" srcOrd="0" destOrd="0" presId="urn:microsoft.com/office/officeart/2008/layout/AscendingPictureAccentProcess"/>
    <dgm:cxn modelId="{6C64F128-43ED-4E2D-BDEB-6308B324736F}" srcId="{5DFF4E66-5E20-42CA-A0A8-94721BD8FA94}" destId="{4A27EDF6-0B82-41DE-9CFF-E46959158EF8}" srcOrd="2" destOrd="0" parTransId="{B2568F09-C121-477A-94B1-9FEBFB8562B3}" sibTransId="{E93B6BBE-A890-4F31-9E4D-12AE643B5116}"/>
    <dgm:cxn modelId="{EABB02CD-FBFC-4BE4-8CE3-3205BD83A2B0}" type="presOf" srcId="{E6CCFEAA-BBF2-4D37-9672-EDA7D4CDC6A3}" destId="{83552E1F-D177-4C0A-9ABD-810A5E03917F}" srcOrd="0" destOrd="0" presId="urn:microsoft.com/office/officeart/2008/layout/AscendingPictureAccentProcess"/>
    <dgm:cxn modelId="{9F659600-2C8E-46E9-AB6D-DCDF90DE7ECD}" type="presParOf" srcId="{53AF3280-15C5-48E5-8C9F-0649AF7C0419}" destId="{39070225-05F4-47D0-998E-0E1E561D4F0C}" srcOrd="0" destOrd="0" presId="urn:microsoft.com/office/officeart/2008/layout/AscendingPictureAccentProcess"/>
    <dgm:cxn modelId="{90FD58C7-8CDF-4B21-8874-3DE46D54112E}" type="presParOf" srcId="{53AF3280-15C5-48E5-8C9F-0649AF7C0419}" destId="{9ED4F3DA-BE38-48A5-B06E-4496ECED0981}" srcOrd="1" destOrd="0" presId="urn:microsoft.com/office/officeart/2008/layout/AscendingPictureAccentProcess"/>
    <dgm:cxn modelId="{2E588B27-1E92-437E-8933-333036B5BA13}" type="presParOf" srcId="{53AF3280-15C5-48E5-8C9F-0649AF7C0419}" destId="{5AA2717C-B0D2-46C3-BEB5-4C909732AB90}" srcOrd="2" destOrd="0" presId="urn:microsoft.com/office/officeart/2008/layout/AscendingPictureAccentProcess"/>
    <dgm:cxn modelId="{5E05FBB2-7E0F-4F43-B244-15A69AE879E7}" type="presParOf" srcId="{53AF3280-15C5-48E5-8C9F-0649AF7C0419}" destId="{B77C6BEF-AF9D-48D2-B14D-24BB12D38764}" srcOrd="3" destOrd="0" presId="urn:microsoft.com/office/officeart/2008/layout/AscendingPictureAccentProcess"/>
    <dgm:cxn modelId="{A0F8520D-4A70-4489-A94E-51A9A4F9A294}" type="presParOf" srcId="{53AF3280-15C5-48E5-8C9F-0649AF7C0419}" destId="{494B6142-56A6-4717-8D0D-A6BC2B4CB267}" srcOrd="4" destOrd="0" presId="urn:microsoft.com/office/officeart/2008/layout/AscendingPictureAccentProcess"/>
    <dgm:cxn modelId="{6B22E2FE-A4D4-414E-8842-138B72A76601}" type="presParOf" srcId="{53AF3280-15C5-48E5-8C9F-0649AF7C0419}" destId="{1F03BE1A-E828-4543-B794-C2A808B21F69}" srcOrd="5" destOrd="0" presId="urn:microsoft.com/office/officeart/2008/layout/AscendingPictureAccentProcess"/>
    <dgm:cxn modelId="{2344F0EB-81B6-40E4-BCC7-562AA3CD9A3A}" type="presParOf" srcId="{53AF3280-15C5-48E5-8C9F-0649AF7C0419}" destId="{40F72D36-5F36-4950-853F-6865F5CC40F1}" srcOrd="6" destOrd="0" presId="urn:microsoft.com/office/officeart/2008/layout/AscendingPictureAccentProcess"/>
    <dgm:cxn modelId="{AA35467D-937B-4EE7-AF35-4FCE1DB116B1}" type="presParOf" srcId="{53AF3280-15C5-48E5-8C9F-0649AF7C0419}" destId="{5A422BFD-BEA9-4BB7-8D49-20199CD28B24}" srcOrd="7" destOrd="0" presId="urn:microsoft.com/office/officeart/2008/layout/AscendingPictureAccentProcess"/>
    <dgm:cxn modelId="{83FF1A46-84B4-4208-9B32-74858A8E4FC6}" type="presParOf" srcId="{53AF3280-15C5-48E5-8C9F-0649AF7C0419}" destId="{32703A5C-25CE-4B25-B88C-ABF749758181}" srcOrd="8" destOrd="0" presId="urn:microsoft.com/office/officeart/2008/layout/AscendingPictureAccentProcess"/>
    <dgm:cxn modelId="{38C44137-6FE2-49D5-8E86-195826FCE11A}" type="presParOf" srcId="{53AF3280-15C5-48E5-8C9F-0649AF7C0419}" destId="{063C4A27-0278-4807-90FE-271A46E51BB8}" srcOrd="9" destOrd="0" presId="urn:microsoft.com/office/officeart/2008/layout/AscendingPictureAccentProcess"/>
    <dgm:cxn modelId="{9CC113D3-38BB-497D-B4C4-3714ADE77028}" type="presParOf" srcId="{53AF3280-15C5-48E5-8C9F-0649AF7C0419}" destId="{56D57483-BF8F-4EB1-B582-560AC66994B1}" srcOrd="10" destOrd="0" presId="urn:microsoft.com/office/officeart/2008/layout/AscendingPictureAccentProcess"/>
    <dgm:cxn modelId="{31E88352-B1C2-487A-B6F3-45F82B7A8BA3}" type="presParOf" srcId="{53AF3280-15C5-48E5-8C9F-0649AF7C0419}" destId="{06ACDCAE-C3C3-43A1-9167-A5A3409352C0}" srcOrd="11" destOrd="0" presId="urn:microsoft.com/office/officeart/2008/layout/AscendingPictureAccentProcess"/>
    <dgm:cxn modelId="{6AEF59CC-AB50-4D21-9828-EA555191A76A}" type="presParOf" srcId="{53AF3280-15C5-48E5-8C9F-0649AF7C0419}" destId="{99DC0741-1743-4FBB-BA2B-3108D15B206E}" srcOrd="12" destOrd="0" presId="urn:microsoft.com/office/officeart/2008/layout/AscendingPictureAccentProcess"/>
    <dgm:cxn modelId="{CC11A10A-51AE-4F75-9C13-8B8DF08AE8D8}" type="presParOf" srcId="{53AF3280-15C5-48E5-8C9F-0649AF7C0419}" destId="{661988A8-CE8E-490F-ADB8-BCA1B5FABD95}" srcOrd="13" destOrd="0" presId="urn:microsoft.com/office/officeart/2008/layout/AscendingPictureAccentProcess"/>
    <dgm:cxn modelId="{1B43C1AD-45D6-4319-970D-1D70543A625C}" type="presParOf" srcId="{661988A8-CE8E-490F-ADB8-BCA1B5FABD95}" destId="{83552E1F-D177-4C0A-9ABD-810A5E03917F}" srcOrd="0" destOrd="0" presId="urn:microsoft.com/office/officeart/2008/layout/AscendingPictureAccentProcess"/>
    <dgm:cxn modelId="{17A2D50C-11E6-4423-9593-408F194CE7B1}" type="presParOf" srcId="{53AF3280-15C5-48E5-8C9F-0649AF7C0419}" destId="{108C4354-D485-49F4-985C-2FC24D783D99}" srcOrd="14" destOrd="0" presId="urn:microsoft.com/office/officeart/2008/layout/AscendingPictureAccentProcess"/>
    <dgm:cxn modelId="{838A79B6-1853-415C-BE8D-CBEC7EF0F990}" type="presParOf" srcId="{53AF3280-15C5-48E5-8C9F-0649AF7C0419}" destId="{95240A88-CC0C-4BE5-A977-9605FFF09B9E}" srcOrd="15" destOrd="0" presId="urn:microsoft.com/office/officeart/2008/layout/AscendingPictureAccentProcess"/>
    <dgm:cxn modelId="{88DA2C23-0AF3-44CD-99DA-F533CE25E332}" type="presParOf" srcId="{95240A88-CC0C-4BE5-A977-9605FFF09B9E}" destId="{D9AD9761-C148-435D-82AF-C06B2D750168}" srcOrd="0" destOrd="0" presId="urn:microsoft.com/office/officeart/2008/layout/AscendingPictureAccentProcess"/>
    <dgm:cxn modelId="{B63035DE-4586-4FC6-AD12-62B2B9C40BA0}" type="presParOf" srcId="{53AF3280-15C5-48E5-8C9F-0649AF7C0419}" destId="{855F9C94-9133-401D-A2D1-97C1472F48D3}" srcOrd="16" destOrd="0" presId="urn:microsoft.com/office/officeart/2008/layout/AscendingPictureAccentProcess"/>
    <dgm:cxn modelId="{4E893C5D-30E6-4EB9-A820-D94B1462087C}" type="presParOf" srcId="{53AF3280-15C5-48E5-8C9F-0649AF7C0419}" destId="{0FDBDEBD-BCDC-4A86-96D0-6E6AE933EF25}" srcOrd="17" destOrd="0" presId="urn:microsoft.com/office/officeart/2008/layout/AscendingPictureAccentProcess"/>
    <dgm:cxn modelId="{6E1614CA-28B1-4045-84CE-7724D81012FB}" type="presParOf" srcId="{0FDBDEBD-BCDC-4A86-96D0-6E6AE933EF25}" destId="{C520EA85-6B0A-4D35-A8B4-DDEB729BA8A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3C8193-3BEF-40FD-ABC8-E40EBBCB3B52}">
      <dsp:nvSpPr>
        <dsp:cNvPr id="0" name=""/>
        <dsp:cNvSpPr/>
      </dsp:nvSpPr>
      <dsp:spPr>
        <a:xfrm>
          <a:off x="85067" y="-54006"/>
          <a:ext cx="1837612" cy="388843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man Old Style" pitchFamily="18" charset="0"/>
            </a:rPr>
            <a:t>Программы общего характера</a:t>
          </a:r>
          <a:endParaRPr lang="ru-RU" sz="16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85067" y="1501366"/>
        <a:ext cx="1837612" cy="1555372"/>
      </dsp:txXfrm>
    </dsp:sp>
    <dsp:sp modelId="{618E9A71-C7B6-49E6-AD40-F59AFA2FF54E}">
      <dsp:nvSpPr>
        <dsp:cNvPr id="0" name=""/>
        <dsp:cNvSpPr/>
      </dsp:nvSpPr>
      <dsp:spPr>
        <a:xfrm>
          <a:off x="271748" y="179299"/>
          <a:ext cx="1294847" cy="1294847"/>
        </a:xfrm>
        <a:prstGeom prst="ellipse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C9A90-4CEF-4703-98CE-D9F30A7EB930}">
      <dsp:nvSpPr>
        <dsp:cNvPr id="0" name=""/>
        <dsp:cNvSpPr/>
      </dsp:nvSpPr>
      <dsp:spPr>
        <a:xfrm>
          <a:off x="1905469" y="-54006"/>
          <a:ext cx="1650094" cy="388843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Bookman Old Style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man Old Style" pitchFamily="18" charset="0"/>
            </a:rPr>
            <a:t>Программы социального направления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Bookman Old Style" pitchFamily="18" charset="0"/>
          </a:endParaRPr>
        </a:p>
      </dsp:txBody>
      <dsp:txXfrm>
        <a:off x="1905469" y="1501366"/>
        <a:ext cx="1650094" cy="1555372"/>
      </dsp:txXfrm>
    </dsp:sp>
    <dsp:sp modelId="{0C4286C5-0555-4054-A647-3B434F87A041}">
      <dsp:nvSpPr>
        <dsp:cNvPr id="0" name=""/>
        <dsp:cNvSpPr/>
      </dsp:nvSpPr>
      <dsp:spPr>
        <a:xfrm>
          <a:off x="2066822" y="179299"/>
          <a:ext cx="1294847" cy="1294847"/>
        </a:xfrm>
        <a:prstGeom prst="ellipse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7F67C-D0F9-4FC6-8104-448637C00417}">
      <dsp:nvSpPr>
        <dsp:cNvPr id="0" name=""/>
        <dsp:cNvSpPr/>
      </dsp:nvSpPr>
      <dsp:spPr>
        <a:xfrm>
          <a:off x="3632087" y="-41874"/>
          <a:ext cx="1707342" cy="388843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3632087" y="1513498"/>
        <a:ext cx="1707342" cy="1555372"/>
      </dsp:txXfrm>
    </dsp:sp>
    <dsp:sp modelId="{BBEE444F-A7A9-4A63-9620-81A4A08103A6}">
      <dsp:nvSpPr>
        <dsp:cNvPr id="0" name=""/>
        <dsp:cNvSpPr/>
      </dsp:nvSpPr>
      <dsp:spPr>
        <a:xfrm>
          <a:off x="3796760" y="179299"/>
          <a:ext cx="1294847" cy="1294847"/>
        </a:xfrm>
        <a:prstGeom prst="ellipse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5A7CB-FA83-4C1B-9DA6-1B847729F468}">
      <dsp:nvSpPr>
        <dsp:cNvPr id="0" name=""/>
        <dsp:cNvSpPr/>
      </dsp:nvSpPr>
      <dsp:spPr>
        <a:xfrm>
          <a:off x="5349075" y="-54006"/>
          <a:ext cx="1707342" cy="38884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man Old Style" pitchFamily="18" charset="0"/>
            </a:rPr>
            <a:t>Программы обеспечения безопасных условий жизни</a:t>
          </a:r>
          <a:endParaRPr lang="ru-RU" sz="16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349075" y="1501366"/>
        <a:ext cx="1707342" cy="1555372"/>
      </dsp:txXfrm>
    </dsp:sp>
    <dsp:sp modelId="{A0713DDE-9676-4FDA-A941-FBD2D7810897}">
      <dsp:nvSpPr>
        <dsp:cNvPr id="0" name=""/>
        <dsp:cNvSpPr/>
      </dsp:nvSpPr>
      <dsp:spPr>
        <a:xfrm>
          <a:off x="5555323" y="179299"/>
          <a:ext cx="1294847" cy="1294847"/>
        </a:xfrm>
        <a:prstGeom prst="ellipse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00C4A-78A5-4458-AE4E-4BF650326AC9}">
      <dsp:nvSpPr>
        <dsp:cNvPr id="0" name=""/>
        <dsp:cNvSpPr/>
      </dsp:nvSpPr>
      <dsp:spPr>
        <a:xfrm>
          <a:off x="282271" y="2754304"/>
          <a:ext cx="6492241" cy="1188133"/>
        </a:xfrm>
        <a:prstGeom prst="leftRightArrow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070225-05F4-47D0-998E-0E1E561D4F0C}">
      <dsp:nvSpPr>
        <dsp:cNvPr id="0" name=""/>
        <dsp:cNvSpPr/>
      </dsp:nvSpPr>
      <dsp:spPr>
        <a:xfrm>
          <a:off x="2416765" y="3896197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D4F3DA-BE38-48A5-B06E-4496ECED0981}">
      <dsp:nvSpPr>
        <dsp:cNvPr id="0" name=""/>
        <dsp:cNvSpPr/>
      </dsp:nvSpPr>
      <dsp:spPr>
        <a:xfrm>
          <a:off x="2137580" y="4030594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2717C-B0D2-46C3-BEB5-4C909732AB90}">
      <dsp:nvSpPr>
        <dsp:cNvPr id="0" name=""/>
        <dsp:cNvSpPr/>
      </dsp:nvSpPr>
      <dsp:spPr>
        <a:xfrm>
          <a:off x="1845065" y="4136752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7C6BEF-AF9D-48D2-B14D-24BB12D38764}">
      <dsp:nvSpPr>
        <dsp:cNvPr id="0" name=""/>
        <dsp:cNvSpPr/>
      </dsp:nvSpPr>
      <dsp:spPr>
        <a:xfrm>
          <a:off x="3757149" y="2340432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B6142-56A6-4717-8D0D-A6BC2B4CB267}">
      <dsp:nvSpPr>
        <dsp:cNvPr id="0" name=""/>
        <dsp:cNvSpPr/>
      </dsp:nvSpPr>
      <dsp:spPr>
        <a:xfrm>
          <a:off x="3644586" y="2613933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3BE1A-E828-4543-B794-C2A808B21F69}">
      <dsp:nvSpPr>
        <dsp:cNvPr id="0" name=""/>
        <dsp:cNvSpPr/>
      </dsp:nvSpPr>
      <dsp:spPr>
        <a:xfrm>
          <a:off x="3564608" y="281594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F72D36-5F36-4950-853F-6865F5CC40F1}">
      <dsp:nvSpPr>
        <dsp:cNvPr id="0" name=""/>
        <dsp:cNvSpPr/>
      </dsp:nvSpPr>
      <dsp:spPr>
        <a:xfrm>
          <a:off x="3770479" y="150857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22BFD-BEA9-4BB7-8D49-20199CD28B24}">
      <dsp:nvSpPr>
        <dsp:cNvPr id="0" name=""/>
        <dsp:cNvSpPr/>
      </dsp:nvSpPr>
      <dsp:spPr>
        <a:xfrm>
          <a:off x="3976350" y="20121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03A5C-25CE-4B25-B88C-ABF749758181}">
      <dsp:nvSpPr>
        <dsp:cNvPr id="0" name=""/>
        <dsp:cNvSpPr/>
      </dsp:nvSpPr>
      <dsp:spPr>
        <a:xfrm>
          <a:off x="4182221" y="150857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C4A27-0278-4807-90FE-271A46E51BB8}">
      <dsp:nvSpPr>
        <dsp:cNvPr id="0" name=""/>
        <dsp:cNvSpPr/>
      </dsp:nvSpPr>
      <dsp:spPr>
        <a:xfrm>
          <a:off x="4388093" y="281594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57483-BF8F-4EB1-B582-560AC66994B1}">
      <dsp:nvSpPr>
        <dsp:cNvPr id="0" name=""/>
        <dsp:cNvSpPr/>
      </dsp:nvSpPr>
      <dsp:spPr>
        <a:xfrm>
          <a:off x="3976350" y="295713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CDCAE-C3C3-43A1-9167-A5A3409352C0}">
      <dsp:nvSpPr>
        <dsp:cNvPr id="0" name=""/>
        <dsp:cNvSpPr/>
      </dsp:nvSpPr>
      <dsp:spPr>
        <a:xfrm>
          <a:off x="3976350" y="571829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DC0741-1743-4FBB-BA2B-3108D15B206E}">
      <dsp:nvSpPr>
        <dsp:cNvPr id="0" name=""/>
        <dsp:cNvSpPr/>
      </dsp:nvSpPr>
      <dsp:spPr>
        <a:xfrm>
          <a:off x="1218492" y="4435421"/>
          <a:ext cx="3194706" cy="856585"/>
        </a:xfrm>
        <a:prstGeom prst="round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21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2 048,11</a:t>
          </a:r>
          <a:endParaRPr lang="ru-RU" sz="36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18492" y="4435421"/>
        <a:ext cx="3194706" cy="856585"/>
      </dsp:txXfrm>
    </dsp:sp>
    <dsp:sp modelId="{83552E1F-D177-4C0A-9ABD-810A5E03917F}">
      <dsp:nvSpPr>
        <dsp:cNvPr id="0" name=""/>
        <dsp:cNvSpPr/>
      </dsp:nvSpPr>
      <dsp:spPr>
        <a:xfrm>
          <a:off x="237344" y="3612033"/>
          <a:ext cx="1481087" cy="1480983"/>
        </a:xfrm>
        <a:prstGeom prst="ellipse">
          <a:avLst/>
        </a:prstGeom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C4354-D485-49F4-985C-2FC24D783D99}">
      <dsp:nvSpPr>
        <dsp:cNvPr id="0" name=""/>
        <dsp:cNvSpPr/>
      </dsp:nvSpPr>
      <dsp:spPr>
        <a:xfrm>
          <a:off x="3372953" y="3024338"/>
          <a:ext cx="3194706" cy="856585"/>
        </a:xfrm>
        <a:prstGeom prst="round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21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r>
            <a:rPr lang="ru-RU" sz="3600" kern="1200" baseline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092,09</a:t>
          </a:r>
          <a:endParaRPr lang="ru-RU" sz="36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2953" y="3024338"/>
        <a:ext cx="3194706" cy="856585"/>
      </dsp:txXfrm>
    </dsp:sp>
    <dsp:sp modelId="{D9AD9761-C148-435D-82AF-C06B2D750168}">
      <dsp:nvSpPr>
        <dsp:cNvPr id="0" name=""/>
        <dsp:cNvSpPr/>
      </dsp:nvSpPr>
      <dsp:spPr>
        <a:xfrm>
          <a:off x="2292353" y="2499727"/>
          <a:ext cx="1481087" cy="1480983"/>
        </a:xfrm>
        <a:prstGeom prst="ellipse">
          <a:avLst/>
        </a:prstGeom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9C94-9133-401D-A2D1-97C1472F48D3}">
      <dsp:nvSpPr>
        <dsp:cNvPr id="0" name=""/>
        <dsp:cNvSpPr/>
      </dsp:nvSpPr>
      <dsp:spPr>
        <a:xfrm>
          <a:off x="4121497" y="1652554"/>
          <a:ext cx="3129990" cy="856585"/>
        </a:xfrm>
        <a:prstGeom prst="round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21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2 134,63</a:t>
          </a:r>
          <a:endParaRPr lang="ru-RU" sz="36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21497" y="1652554"/>
        <a:ext cx="3129990" cy="856585"/>
      </dsp:txXfrm>
    </dsp:sp>
    <dsp:sp modelId="{C520EA85-6B0A-4D35-A8B4-DDEB729BA8A8}">
      <dsp:nvSpPr>
        <dsp:cNvPr id="0" name=""/>
        <dsp:cNvSpPr/>
      </dsp:nvSpPr>
      <dsp:spPr>
        <a:xfrm>
          <a:off x="3235806" y="812703"/>
          <a:ext cx="1481087" cy="1480983"/>
        </a:xfrm>
        <a:prstGeom prst="ellipse">
          <a:avLst/>
        </a:prstGeom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B28EC9-1CA4-4EEE-A56A-C6C043B1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DCD3F0-0B33-4646-A12E-B47909B5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A1076E-A7AC-4DCF-82BC-5C522AE9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07F01A-79B9-4FE4-8140-8F79BF76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2F1CEF-B855-4E31-A330-F014AB6D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4B9A28-5FEE-4010-8287-7EF509874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03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F4E9E3-0CFE-4FC8-ACCD-BE4BD48B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84AF2F-854E-4F38-9009-41D48C8FC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3AA5DE-F30E-4384-A2D7-EB21F900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A1ED75-9723-407F-83CC-ADCC384F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8658D5-DC23-4F82-B69C-81773D76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76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04BBBDF-9820-4204-9A50-5836A6059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F960C0-C00A-4F51-B071-29956CD60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68268B-90FB-41DE-AA82-F65A3EEF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BE1655-059D-411B-B85A-8751C44B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C252F9-FB10-4C82-BCDF-E91FA22E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21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A55ACF-B200-48C3-9E58-FCE177AB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E8E913-B3B0-488B-876C-25CE09D1D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BFBA0D-16D6-4558-9E7F-353EF921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FFF245-4EEE-4358-AC27-23C5FF8B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96D751-39E6-4AB2-8213-16AD4838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12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B87592-49CF-49E9-814E-82A6463D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82B7D4-E0B8-4A7C-BB9B-50DEB45A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BB1F59-9CFA-4BB6-8E28-7C65ECD6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B7D91-46EF-4306-B964-A9618DCD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BB35EA-D63D-4A58-A6F2-B1E739F4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36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33BF1-2346-4F9D-BA11-3DC13A47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F4AF1F-1260-4208-87BC-A8591EA2C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794A626-801A-41BD-A95C-877A1CA9F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CC2F07-F1C4-415C-905C-EDCA3015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7DC4A9-EE00-4EC8-824C-CFC4CE7E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50FC77-6DB7-4D5B-9E6A-86368CCA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49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DD23D-4984-430D-B895-2B23B8D7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48B6B7-AC62-4E8B-9304-4452C2CB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E6E0D6-DEA6-4592-A4DE-15362135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D3F9B36-08F5-488A-9B03-C685A1D9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00B3618-5205-413F-B3A3-036DFC098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BC3CF7B-24A9-4A47-99F1-4A3D348B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EE9368-E2B0-4CBE-9C1A-E03AEDED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61D7F47-3D29-4921-9E00-E7BB6885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0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3093D-C300-479C-8734-CCBF8F8B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4B4F90F-8DDD-4ABF-93AC-6AC918AF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52B2C5-928F-4BF6-B294-1EBDBAD9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7C82A0A-F100-4A62-B7BD-7E2B11A9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56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8E38B1C-BE3C-48AC-B9AE-55D290CD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6DDD3E-D237-4F80-8865-EC7C0D1A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497FF8B-4AC9-44BA-A309-B69CACBF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99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A18EF8-FEA3-4DD0-AD51-61B46458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AA484A-F38A-4145-B57F-925BF7E31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00FEB0D-E2FC-41B8-8A80-6C411717C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E68248-6F3E-4FAB-A605-DF98AF25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E75A5D-CF69-408A-8F7A-BA4F6371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B91B6E-02D4-4194-A758-7CDA4C7C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8EAB19-B8E9-4865-8AAE-F335CF47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55B057F-1834-4E00-9313-08212A999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ABF4A0-DA0F-4C77-9A32-A820B50DB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543C6D-2B59-4BC1-8FC2-CCDE38C8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194ADA-B580-4196-B347-CA675A20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7E1E04-B4E0-4EAB-8F5B-F4C166DF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56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8EB7FA-FFF1-4DCF-8246-77E886DD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274250-6DD6-4934-BA20-815CCA43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6A3546-1784-430D-A43A-BD987303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F4F7-FE49-4B3C-AF5A-0EBDF0D03B37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9BE767-5E55-42D5-BB23-0968FC3F5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A8DB02-12A1-4C79-BFD7-556AFA778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C247-60A5-4CD7-B84E-6220BE0682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6BBFDD-BE92-4D87-8A8D-3155F10C72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1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chart" Target="../charts/chart1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6E3D56-D513-4D41-9450-1C8E24444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465" y="2966842"/>
            <a:ext cx="9144000" cy="191866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6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к   решению «О бюджете муниципального образования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6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Холм-Жирковского городского поселения Холм-Жирковского района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6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Смоленской области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6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на 2022 год  и на плановый период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6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2023 и 2024 годов» от 24.12.2021 г. №29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1283879" y="1352241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БЮДЖЕТ ДЛЯ        ГРАЖДАН</a:t>
            </a:r>
            <a:endParaRPr lang="ru-RU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80114"/>
            <a:ext cx="4480560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8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011" y="339001"/>
            <a:ext cx="10515600" cy="7190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ЗЕМЕЛЬНЫЙ  НАЛОГ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xmlns="" id="{1A2FB5E1-6FFD-4351-8C42-197C5695538A}"/>
              </a:ext>
            </a:extLst>
          </p:cNvPr>
          <p:cNvGrpSpPr>
            <a:grpSpLocks noGrp="1"/>
          </p:cNvGrpSpPr>
          <p:nvPr>
            <p:ph idx="1"/>
          </p:nvPr>
        </p:nvGrpSpPr>
        <p:grpSpPr>
          <a:xfrm>
            <a:off x="6949442" y="1332413"/>
            <a:ext cx="4757056" cy="4139157"/>
            <a:chOff x="5692775" y="1570038"/>
            <a:chExt cx="3959225" cy="3836988"/>
          </a:xfrm>
        </p:grpSpPr>
        <p:sp>
          <p:nvSpPr>
            <p:cNvPr id="17" name="Freeform 367">
              <a:extLst>
                <a:ext uri="{FF2B5EF4-FFF2-40B4-BE49-F238E27FC236}">
                  <a16:creationId xmlns:a16="http://schemas.microsoft.com/office/drawing/2014/main" xmlns="" id="{22104E61-986D-4BB9-B3C5-D4B013A19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7288" y="1651001"/>
              <a:ext cx="1333500" cy="2071688"/>
            </a:xfrm>
            <a:custGeom>
              <a:avLst/>
              <a:gdLst>
                <a:gd name="T0" fmla="*/ 1736 w 3244"/>
                <a:gd name="T1" fmla="*/ 3169 h 5041"/>
                <a:gd name="T2" fmla="*/ 1646 w 3244"/>
                <a:gd name="T3" fmla="*/ 3896 h 5041"/>
                <a:gd name="T4" fmla="*/ 1666 w 3244"/>
                <a:gd name="T5" fmla="*/ 4240 h 5041"/>
                <a:gd name="T6" fmla="*/ 1424 w 3244"/>
                <a:gd name="T7" fmla="*/ 3302 h 5041"/>
                <a:gd name="T8" fmla="*/ 1426 w 3244"/>
                <a:gd name="T9" fmla="*/ 3209 h 5041"/>
                <a:gd name="T10" fmla="*/ 1434 w 3244"/>
                <a:gd name="T11" fmla="*/ 3040 h 5041"/>
                <a:gd name="T12" fmla="*/ 1271 w 3244"/>
                <a:gd name="T13" fmla="*/ 2999 h 5041"/>
                <a:gd name="T14" fmla="*/ 206 w 3244"/>
                <a:gd name="T15" fmla="*/ 1625 h 5041"/>
                <a:gd name="T16" fmla="*/ 1624 w 3244"/>
                <a:gd name="T17" fmla="*/ 207 h 5041"/>
                <a:gd name="T18" fmla="*/ 2983 w 3244"/>
                <a:gd name="T19" fmla="*/ 1220 h 5041"/>
                <a:gd name="T20" fmla="*/ 2989 w 3244"/>
                <a:gd name="T21" fmla="*/ 1240 h 5041"/>
                <a:gd name="T22" fmla="*/ 3003 w 3244"/>
                <a:gd name="T23" fmla="*/ 1291 h 5041"/>
                <a:gd name="T24" fmla="*/ 3003 w 3244"/>
                <a:gd name="T25" fmla="*/ 1294 h 5041"/>
                <a:gd name="T26" fmla="*/ 3024 w 3244"/>
                <a:gd name="T27" fmla="*/ 1399 h 5041"/>
                <a:gd name="T28" fmla="*/ 1736 w 3244"/>
                <a:gd name="T29" fmla="*/ 3169 h 5041"/>
                <a:gd name="T30" fmla="*/ 3244 w 3244"/>
                <a:gd name="T31" fmla="*/ 1508 h 5041"/>
                <a:gd name="T32" fmla="*/ 3203 w 3244"/>
                <a:gd name="T33" fmla="*/ 1243 h 5041"/>
                <a:gd name="T34" fmla="*/ 3203 w 3244"/>
                <a:gd name="T35" fmla="*/ 1243 h 5041"/>
                <a:gd name="T36" fmla="*/ 3203 w 3244"/>
                <a:gd name="T37" fmla="*/ 1242 h 5041"/>
                <a:gd name="T38" fmla="*/ 3187 w 3244"/>
                <a:gd name="T39" fmla="*/ 1181 h 5041"/>
                <a:gd name="T40" fmla="*/ 3185 w 3244"/>
                <a:gd name="T41" fmla="*/ 1173 h 5041"/>
                <a:gd name="T42" fmla="*/ 3181 w 3244"/>
                <a:gd name="T43" fmla="*/ 1161 h 5041"/>
                <a:gd name="T44" fmla="*/ 3181 w 3244"/>
                <a:gd name="T45" fmla="*/ 1161 h 5041"/>
                <a:gd name="T46" fmla="*/ 1624 w 3244"/>
                <a:gd name="T47" fmla="*/ 0 h 5041"/>
                <a:gd name="T48" fmla="*/ 0 w 3244"/>
                <a:gd name="T49" fmla="*/ 1625 h 5041"/>
                <a:gd name="T50" fmla="*/ 1219 w 3244"/>
                <a:gd name="T51" fmla="*/ 3199 h 5041"/>
                <a:gd name="T52" fmla="*/ 1217 w 3244"/>
                <a:gd name="T53" fmla="*/ 3302 h 5041"/>
                <a:gd name="T54" fmla="*/ 2102 w 3244"/>
                <a:gd name="T55" fmla="*/ 5041 h 5041"/>
                <a:gd name="T56" fmla="*/ 1852 w 3244"/>
                <a:gd name="T57" fmla="*/ 3896 h 5041"/>
                <a:gd name="T58" fmla="*/ 1937 w 3244"/>
                <a:gd name="T59" fmla="*/ 3219 h 5041"/>
                <a:gd name="T60" fmla="*/ 3244 w 3244"/>
                <a:gd name="T61" fmla="*/ 1508 h 5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44" h="5041">
                  <a:moveTo>
                    <a:pt x="1736" y="3169"/>
                  </a:moveTo>
                  <a:cubicBezTo>
                    <a:pt x="1676" y="3405"/>
                    <a:pt x="1646" y="3650"/>
                    <a:pt x="1646" y="3896"/>
                  </a:cubicBezTo>
                  <a:cubicBezTo>
                    <a:pt x="1646" y="4011"/>
                    <a:pt x="1652" y="4126"/>
                    <a:pt x="1666" y="4240"/>
                  </a:cubicBezTo>
                  <a:cubicBezTo>
                    <a:pt x="1509" y="3956"/>
                    <a:pt x="1424" y="3634"/>
                    <a:pt x="1424" y="3302"/>
                  </a:cubicBezTo>
                  <a:cubicBezTo>
                    <a:pt x="1424" y="3272"/>
                    <a:pt x="1424" y="3240"/>
                    <a:pt x="1426" y="3209"/>
                  </a:cubicBezTo>
                  <a:lnTo>
                    <a:pt x="1434" y="3040"/>
                  </a:lnTo>
                  <a:lnTo>
                    <a:pt x="1271" y="2999"/>
                  </a:lnTo>
                  <a:cubicBezTo>
                    <a:pt x="644" y="2838"/>
                    <a:pt x="206" y="2273"/>
                    <a:pt x="206" y="1625"/>
                  </a:cubicBezTo>
                  <a:cubicBezTo>
                    <a:pt x="206" y="843"/>
                    <a:pt x="842" y="207"/>
                    <a:pt x="1624" y="207"/>
                  </a:cubicBezTo>
                  <a:cubicBezTo>
                    <a:pt x="2247" y="207"/>
                    <a:pt x="2806" y="623"/>
                    <a:pt x="2983" y="1220"/>
                  </a:cubicBezTo>
                  <a:lnTo>
                    <a:pt x="2989" y="1240"/>
                  </a:lnTo>
                  <a:cubicBezTo>
                    <a:pt x="2994" y="1257"/>
                    <a:pt x="2999" y="1274"/>
                    <a:pt x="3003" y="1291"/>
                  </a:cubicBezTo>
                  <a:lnTo>
                    <a:pt x="3003" y="1294"/>
                  </a:lnTo>
                  <a:cubicBezTo>
                    <a:pt x="3012" y="1329"/>
                    <a:pt x="3019" y="1364"/>
                    <a:pt x="3024" y="1399"/>
                  </a:cubicBezTo>
                  <a:cubicBezTo>
                    <a:pt x="2387" y="1801"/>
                    <a:pt x="1921" y="2439"/>
                    <a:pt x="1736" y="3169"/>
                  </a:cubicBezTo>
                  <a:close/>
                  <a:moveTo>
                    <a:pt x="3244" y="1508"/>
                  </a:moveTo>
                  <a:cubicBezTo>
                    <a:pt x="3238" y="1417"/>
                    <a:pt x="3224" y="1329"/>
                    <a:pt x="3203" y="1243"/>
                  </a:cubicBezTo>
                  <a:lnTo>
                    <a:pt x="3203" y="1243"/>
                  </a:lnTo>
                  <a:lnTo>
                    <a:pt x="3203" y="1242"/>
                  </a:lnTo>
                  <a:cubicBezTo>
                    <a:pt x="3198" y="1222"/>
                    <a:pt x="3193" y="1201"/>
                    <a:pt x="3187" y="1181"/>
                  </a:cubicBezTo>
                  <a:cubicBezTo>
                    <a:pt x="3186" y="1178"/>
                    <a:pt x="3186" y="1176"/>
                    <a:pt x="3185" y="1173"/>
                  </a:cubicBezTo>
                  <a:cubicBezTo>
                    <a:pt x="3184" y="1169"/>
                    <a:pt x="3183" y="1165"/>
                    <a:pt x="3181" y="1161"/>
                  </a:cubicBezTo>
                  <a:lnTo>
                    <a:pt x="3181" y="1161"/>
                  </a:lnTo>
                  <a:cubicBezTo>
                    <a:pt x="2981" y="490"/>
                    <a:pt x="2360" y="0"/>
                    <a:pt x="1624" y="0"/>
                  </a:cubicBezTo>
                  <a:cubicBezTo>
                    <a:pt x="727" y="0"/>
                    <a:pt x="0" y="728"/>
                    <a:pt x="0" y="1625"/>
                  </a:cubicBezTo>
                  <a:cubicBezTo>
                    <a:pt x="0" y="2382"/>
                    <a:pt x="518" y="3019"/>
                    <a:pt x="1219" y="3199"/>
                  </a:cubicBezTo>
                  <a:cubicBezTo>
                    <a:pt x="1218" y="3233"/>
                    <a:pt x="1217" y="3268"/>
                    <a:pt x="1217" y="3302"/>
                  </a:cubicBezTo>
                  <a:cubicBezTo>
                    <a:pt x="1217" y="4017"/>
                    <a:pt x="1566" y="4650"/>
                    <a:pt x="2102" y="5041"/>
                  </a:cubicBezTo>
                  <a:cubicBezTo>
                    <a:pt x="1942" y="4692"/>
                    <a:pt x="1852" y="4304"/>
                    <a:pt x="1852" y="3896"/>
                  </a:cubicBezTo>
                  <a:cubicBezTo>
                    <a:pt x="1852" y="3662"/>
                    <a:pt x="1882" y="3436"/>
                    <a:pt x="1937" y="3219"/>
                  </a:cubicBezTo>
                  <a:cubicBezTo>
                    <a:pt x="2122" y="2487"/>
                    <a:pt x="2603" y="1872"/>
                    <a:pt x="3244" y="150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68">
              <a:extLst>
                <a:ext uri="{FF2B5EF4-FFF2-40B4-BE49-F238E27FC236}">
                  <a16:creationId xmlns:a16="http://schemas.microsoft.com/office/drawing/2014/main" xmlns="" id="{9945FED9-2B8C-4323-96A3-C4AE8A3CC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2775" y="3073401"/>
              <a:ext cx="2146300" cy="1408113"/>
            </a:xfrm>
            <a:custGeom>
              <a:avLst/>
              <a:gdLst>
                <a:gd name="T0" fmla="*/ 3956 w 5219"/>
                <a:gd name="T1" fmla="*/ 2447 h 3421"/>
                <a:gd name="T2" fmla="*/ 3356 w 5219"/>
                <a:gd name="T3" fmla="*/ 2351 h 3421"/>
                <a:gd name="T4" fmla="*/ 3267 w 5219"/>
                <a:gd name="T5" fmla="*/ 2320 h 3421"/>
                <a:gd name="T6" fmla="*/ 3110 w 5219"/>
                <a:gd name="T7" fmla="*/ 2260 h 3421"/>
                <a:gd name="T8" fmla="*/ 3019 w 5219"/>
                <a:gd name="T9" fmla="*/ 2402 h 3421"/>
                <a:gd name="T10" fmla="*/ 1823 w 5219"/>
                <a:gd name="T11" fmla="*/ 3060 h 3421"/>
                <a:gd name="T12" fmla="*/ 1384 w 5219"/>
                <a:gd name="T13" fmla="*/ 2990 h 3421"/>
                <a:gd name="T14" fmla="*/ 473 w 5219"/>
                <a:gd name="T15" fmla="*/ 1203 h 3421"/>
                <a:gd name="T16" fmla="*/ 1822 w 5219"/>
                <a:gd name="T17" fmla="*/ 224 h 3421"/>
                <a:gd name="T18" fmla="*/ 1857 w 5219"/>
                <a:gd name="T19" fmla="*/ 224 h 3421"/>
                <a:gd name="T20" fmla="*/ 1877 w 5219"/>
                <a:gd name="T21" fmla="*/ 225 h 3421"/>
                <a:gd name="T22" fmla="*/ 1930 w 5219"/>
                <a:gd name="T23" fmla="*/ 228 h 3421"/>
                <a:gd name="T24" fmla="*/ 1934 w 5219"/>
                <a:gd name="T25" fmla="*/ 228 h 3421"/>
                <a:gd name="T26" fmla="*/ 2040 w 5219"/>
                <a:gd name="T27" fmla="*/ 240 h 3421"/>
                <a:gd name="T28" fmla="*/ 3325 w 5219"/>
                <a:gd name="T29" fmla="*/ 2012 h 3421"/>
                <a:gd name="T30" fmla="*/ 3988 w 5219"/>
                <a:gd name="T31" fmla="*/ 2323 h 3421"/>
                <a:gd name="T32" fmla="*/ 4324 w 5219"/>
                <a:gd name="T33" fmla="*/ 2411 h 3421"/>
                <a:gd name="T34" fmla="*/ 3956 w 5219"/>
                <a:gd name="T35" fmla="*/ 2447 h 3421"/>
                <a:gd name="T36" fmla="*/ 4052 w 5219"/>
                <a:gd name="T37" fmla="*/ 2126 h 3421"/>
                <a:gd name="T38" fmla="*/ 3435 w 5219"/>
                <a:gd name="T39" fmla="*/ 1837 h 3421"/>
                <a:gd name="T40" fmla="*/ 2212 w 5219"/>
                <a:gd name="T41" fmla="*/ 65 h 3421"/>
                <a:gd name="T42" fmla="*/ 1946 w 5219"/>
                <a:gd name="T43" fmla="*/ 22 h 3421"/>
                <a:gd name="T44" fmla="*/ 1946 w 5219"/>
                <a:gd name="T45" fmla="*/ 22 h 3421"/>
                <a:gd name="T46" fmla="*/ 1883 w 5219"/>
                <a:gd name="T47" fmla="*/ 18 h 3421"/>
                <a:gd name="T48" fmla="*/ 1875 w 5219"/>
                <a:gd name="T49" fmla="*/ 18 h 3421"/>
                <a:gd name="T50" fmla="*/ 1862 w 5219"/>
                <a:gd name="T51" fmla="*/ 17 h 3421"/>
                <a:gd name="T52" fmla="*/ 1862 w 5219"/>
                <a:gd name="T53" fmla="*/ 18 h 3421"/>
                <a:gd name="T54" fmla="*/ 277 w 5219"/>
                <a:gd name="T55" fmla="*/ 1139 h 3421"/>
                <a:gd name="T56" fmla="*/ 1320 w 5219"/>
                <a:gd name="T57" fmla="*/ 3187 h 3421"/>
                <a:gd name="T58" fmla="*/ 3194 w 5219"/>
                <a:gd name="T59" fmla="*/ 2513 h 3421"/>
                <a:gd name="T60" fmla="*/ 3292 w 5219"/>
                <a:gd name="T61" fmla="*/ 2547 h 3421"/>
                <a:gd name="T62" fmla="*/ 5219 w 5219"/>
                <a:gd name="T63" fmla="*/ 2242 h 3421"/>
                <a:gd name="T64" fmla="*/ 4052 w 5219"/>
                <a:gd name="T65" fmla="*/ 2126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19" h="3421">
                  <a:moveTo>
                    <a:pt x="3956" y="2447"/>
                  </a:moveTo>
                  <a:cubicBezTo>
                    <a:pt x="3753" y="2447"/>
                    <a:pt x="3551" y="2414"/>
                    <a:pt x="3356" y="2351"/>
                  </a:cubicBezTo>
                  <a:cubicBezTo>
                    <a:pt x="3327" y="2342"/>
                    <a:pt x="3297" y="2331"/>
                    <a:pt x="3267" y="2320"/>
                  </a:cubicBezTo>
                  <a:lnTo>
                    <a:pt x="3110" y="2260"/>
                  </a:lnTo>
                  <a:lnTo>
                    <a:pt x="3019" y="2402"/>
                  </a:lnTo>
                  <a:cubicBezTo>
                    <a:pt x="2762" y="2808"/>
                    <a:pt x="2303" y="3060"/>
                    <a:pt x="1823" y="3060"/>
                  </a:cubicBezTo>
                  <a:cubicBezTo>
                    <a:pt x="1674" y="3060"/>
                    <a:pt x="1527" y="3037"/>
                    <a:pt x="1384" y="2990"/>
                  </a:cubicBezTo>
                  <a:cubicBezTo>
                    <a:pt x="640" y="2749"/>
                    <a:pt x="232" y="1947"/>
                    <a:pt x="473" y="1203"/>
                  </a:cubicBezTo>
                  <a:cubicBezTo>
                    <a:pt x="664" y="617"/>
                    <a:pt x="1206" y="224"/>
                    <a:pt x="1822" y="224"/>
                  </a:cubicBezTo>
                  <a:cubicBezTo>
                    <a:pt x="1833" y="224"/>
                    <a:pt x="1845" y="224"/>
                    <a:pt x="1857" y="224"/>
                  </a:cubicBezTo>
                  <a:lnTo>
                    <a:pt x="1877" y="225"/>
                  </a:lnTo>
                  <a:cubicBezTo>
                    <a:pt x="1895" y="225"/>
                    <a:pt x="1913" y="226"/>
                    <a:pt x="1930" y="228"/>
                  </a:cubicBezTo>
                  <a:lnTo>
                    <a:pt x="1934" y="228"/>
                  </a:lnTo>
                  <a:cubicBezTo>
                    <a:pt x="1970" y="231"/>
                    <a:pt x="2005" y="235"/>
                    <a:pt x="2040" y="240"/>
                  </a:cubicBezTo>
                  <a:cubicBezTo>
                    <a:pt x="2226" y="970"/>
                    <a:pt x="2688" y="1611"/>
                    <a:pt x="3325" y="2012"/>
                  </a:cubicBezTo>
                  <a:cubicBezTo>
                    <a:pt x="3532" y="2142"/>
                    <a:pt x="3755" y="2247"/>
                    <a:pt x="3988" y="2323"/>
                  </a:cubicBezTo>
                  <a:cubicBezTo>
                    <a:pt x="4099" y="2359"/>
                    <a:pt x="4211" y="2388"/>
                    <a:pt x="4324" y="2411"/>
                  </a:cubicBezTo>
                  <a:cubicBezTo>
                    <a:pt x="4203" y="2434"/>
                    <a:pt x="4080" y="2447"/>
                    <a:pt x="3956" y="2447"/>
                  </a:cubicBezTo>
                  <a:close/>
                  <a:moveTo>
                    <a:pt x="4052" y="2126"/>
                  </a:moveTo>
                  <a:cubicBezTo>
                    <a:pt x="3830" y="2054"/>
                    <a:pt x="3624" y="1956"/>
                    <a:pt x="3435" y="1837"/>
                  </a:cubicBezTo>
                  <a:cubicBezTo>
                    <a:pt x="2796" y="1434"/>
                    <a:pt x="2359" y="787"/>
                    <a:pt x="2212" y="65"/>
                  </a:cubicBezTo>
                  <a:cubicBezTo>
                    <a:pt x="2123" y="43"/>
                    <a:pt x="2035" y="29"/>
                    <a:pt x="1946" y="22"/>
                  </a:cubicBezTo>
                  <a:lnTo>
                    <a:pt x="1946" y="22"/>
                  </a:lnTo>
                  <a:cubicBezTo>
                    <a:pt x="1925" y="20"/>
                    <a:pt x="1904" y="19"/>
                    <a:pt x="1883" y="18"/>
                  </a:cubicBezTo>
                  <a:cubicBezTo>
                    <a:pt x="1880" y="18"/>
                    <a:pt x="1877" y="18"/>
                    <a:pt x="1875" y="18"/>
                  </a:cubicBezTo>
                  <a:cubicBezTo>
                    <a:pt x="1870" y="18"/>
                    <a:pt x="1866" y="17"/>
                    <a:pt x="1862" y="17"/>
                  </a:cubicBezTo>
                  <a:lnTo>
                    <a:pt x="1862" y="18"/>
                  </a:lnTo>
                  <a:cubicBezTo>
                    <a:pt x="1162" y="0"/>
                    <a:pt x="504" y="440"/>
                    <a:pt x="277" y="1139"/>
                  </a:cubicBezTo>
                  <a:cubicBezTo>
                    <a:pt x="0" y="1993"/>
                    <a:pt x="467" y="2909"/>
                    <a:pt x="1320" y="3187"/>
                  </a:cubicBezTo>
                  <a:cubicBezTo>
                    <a:pt x="2041" y="3421"/>
                    <a:pt x="2806" y="3124"/>
                    <a:pt x="3194" y="2513"/>
                  </a:cubicBezTo>
                  <a:cubicBezTo>
                    <a:pt x="3226" y="2525"/>
                    <a:pt x="3259" y="2537"/>
                    <a:pt x="3292" y="2547"/>
                  </a:cubicBezTo>
                  <a:cubicBezTo>
                    <a:pt x="3971" y="2768"/>
                    <a:pt x="4681" y="2632"/>
                    <a:pt x="5219" y="2242"/>
                  </a:cubicBezTo>
                  <a:cubicBezTo>
                    <a:pt x="4838" y="2287"/>
                    <a:pt x="4441" y="2253"/>
                    <a:pt x="4052" y="212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69">
              <a:extLst>
                <a:ext uri="{FF2B5EF4-FFF2-40B4-BE49-F238E27FC236}">
                  <a16:creationId xmlns:a16="http://schemas.microsoft.com/office/drawing/2014/main" xmlns="" id="{BB27AA9C-5992-4496-9FEC-A4D6D0912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5" y="3398838"/>
              <a:ext cx="1476375" cy="2008188"/>
            </a:xfrm>
            <a:custGeom>
              <a:avLst/>
              <a:gdLst>
                <a:gd name="T0" fmla="*/ 2912 w 3591"/>
                <a:gd name="T1" fmla="*/ 3878 h 4886"/>
                <a:gd name="T2" fmla="*/ 1764 w 3591"/>
                <a:gd name="T3" fmla="*/ 4463 h 4886"/>
                <a:gd name="T4" fmla="*/ 931 w 3591"/>
                <a:gd name="T5" fmla="*/ 4192 h 4886"/>
                <a:gd name="T6" fmla="*/ 428 w 3591"/>
                <a:gd name="T7" fmla="*/ 2573 h 4886"/>
                <a:gd name="T8" fmla="*/ 435 w 3591"/>
                <a:gd name="T9" fmla="*/ 2552 h 4886"/>
                <a:gd name="T10" fmla="*/ 454 w 3591"/>
                <a:gd name="T11" fmla="*/ 2505 h 4886"/>
                <a:gd name="T12" fmla="*/ 457 w 3591"/>
                <a:gd name="T13" fmla="*/ 2497 h 4886"/>
                <a:gd name="T14" fmla="*/ 500 w 3591"/>
                <a:gd name="T15" fmla="*/ 2404 h 4886"/>
                <a:gd name="T16" fmla="*/ 694 w 3591"/>
                <a:gd name="T17" fmla="*/ 2410 h 4886"/>
                <a:gd name="T18" fmla="*/ 2582 w 3591"/>
                <a:gd name="T19" fmla="*/ 1730 h 4886"/>
                <a:gd name="T20" fmla="*/ 3082 w 3591"/>
                <a:gd name="T21" fmla="*/ 1195 h 4886"/>
                <a:gd name="T22" fmla="*/ 3269 w 3591"/>
                <a:gd name="T23" fmla="*/ 905 h 4886"/>
                <a:gd name="T24" fmla="*/ 2914 w 3591"/>
                <a:gd name="T25" fmla="*/ 1805 h 4886"/>
                <a:gd name="T26" fmla="*/ 2857 w 3591"/>
                <a:gd name="T27" fmla="*/ 1880 h 4886"/>
                <a:gd name="T28" fmla="*/ 2751 w 3591"/>
                <a:gd name="T29" fmla="*/ 2011 h 4886"/>
                <a:gd name="T30" fmla="*/ 2859 w 3591"/>
                <a:gd name="T31" fmla="*/ 2141 h 4886"/>
                <a:gd name="T32" fmla="*/ 2912 w 3591"/>
                <a:gd name="T33" fmla="*/ 3878 h 4886"/>
                <a:gd name="T34" fmla="*/ 3081 w 3591"/>
                <a:gd name="T35" fmla="*/ 1927 h 4886"/>
                <a:gd name="T36" fmla="*/ 3386 w 3591"/>
                <a:gd name="T37" fmla="*/ 0 h 4886"/>
                <a:gd name="T38" fmla="*/ 2915 w 3591"/>
                <a:gd name="T39" fmla="*/ 1073 h 4886"/>
                <a:gd name="T40" fmla="*/ 2450 w 3591"/>
                <a:gd name="T41" fmla="*/ 1571 h 4886"/>
                <a:gd name="T42" fmla="*/ 386 w 3591"/>
                <a:gd name="T43" fmla="*/ 2186 h 4886"/>
                <a:gd name="T44" fmla="*/ 263 w 3591"/>
                <a:gd name="T45" fmla="*/ 2426 h 4886"/>
                <a:gd name="T46" fmla="*/ 263 w 3591"/>
                <a:gd name="T47" fmla="*/ 2425 h 4886"/>
                <a:gd name="T48" fmla="*/ 263 w 3591"/>
                <a:gd name="T49" fmla="*/ 2426 h 4886"/>
                <a:gd name="T50" fmla="*/ 240 w 3591"/>
                <a:gd name="T51" fmla="*/ 2485 h 4886"/>
                <a:gd name="T52" fmla="*/ 237 w 3591"/>
                <a:gd name="T53" fmla="*/ 2493 h 4886"/>
                <a:gd name="T54" fmla="*/ 233 w 3591"/>
                <a:gd name="T55" fmla="*/ 2504 h 4886"/>
                <a:gd name="T56" fmla="*/ 233 w 3591"/>
                <a:gd name="T57" fmla="*/ 2505 h 4886"/>
                <a:gd name="T58" fmla="*/ 810 w 3591"/>
                <a:gd name="T59" fmla="*/ 4359 h 4886"/>
                <a:gd name="T60" fmla="*/ 3079 w 3591"/>
                <a:gd name="T61" fmla="*/ 3999 h 4886"/>
                <a:gd name="T62" fmla="*/ 3018 w 3591"/>
                <a:gd name="T63" fmla="*/ 2009 h 4886"/>
                <a:gd name="T64" fmla="*/ 3081 w 3591"/>
                <a:gd name="T65" fmla="*/ 1927 h 4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91" h="4886">
                  <a:moveTo>
                    <a:pt x="2912" y="3878"/>
                  </a:moveTo>
                  <a:cubicBezTo>
                    <a:pt x="2646" y="4244"/>
                    <a:pt x="2217" y="4463"/>
                    <a:pt x="1764" y="4463"/>
                  </a:cubicBezTo>
                  <a:cubicBezTo>
                    <a:pt x="1463" y="4463"/>
                    <a:pt x="1175" y="4369"/>
                    <a:pt x="931" y="4192"/>
                  </a:cubicBezTo>
                  <a:cubicBezTo>
                    <a:pt x="428" y="3826"/>
                    <a:pt x="221" y="3160"/>
                    <a:pt x="428" y="2573"/>
                  </a:cubicBezTo>
                  <a:lnTo>
                    <a:pt x="435" y="2552"/>
                  </a:lnTo>
                  <a:cubicBezTo>
                    <a:pt x="441" y="2537"/>
                    <a:pt x="447" y="2521"/>
                    <a:pt x="454" y="2505"/>
                  </a:cubicBezTo>
                  <a:lnTo>
                    <a:pt x="457" y="2497"/>
                  </a:lnTo>
                  <a:cubicBezTo>
                    <a:pt x="470" y="2466"/>
                    <a:pt x="484" y="2435"/>
                    <a:pt x="500" y="2404"/>
                  </a:cubicBezTo>
                  <a:cubicBezTo>
                    <a:pt x="565" y="2408"/>
                    <a:pt x="630" y="2410"/>
                    <a:pt x="694" y="2410"/>
                  </a:cubicBezTo>
                  <a:cubicBezTo>
                    <a:pt x="1384" y="2410"/>
                    <a:pt x="2054" y="2169"/>
                    <a:pt x="2582" y="1730"/>
                  </a:cubicBezTo>
                  <a:cubicBezTo>
                    <a:pt x="2770" y="1573"/>
                    <a:pt x="2938" y="1393"/>
                    <a:pt x="3082" y="1195"/>
                  </a:cubicBezTo>
                  <a:cubicBezTo>
                    <a:pt x="3150" y="1101"/>
                    <a:pt x="3213" y="1004"/>
                    <a:pt x="3269" y="905"/>
                  </a:cubicBezTo>
                  <a:cubicBezTo>
                    <a:pt x="3228" y="1226"/>
                    <a:pt x="3108" y="1537"/>
                    <a:pt x="2914" y="1805"/>
                  </a:cubicBezTo>
                  <a:cubicBezTo>
                    <a:pt x="2896" y="1830"/>
                    <a:pt x="2877" y="1855"/>
                    <a:pt x="2857" y="1880"/>
                  </a:cubicBezTo>
                  <a:lnTo>
                    <a:pt x="2751" y="2011"/>
                  </a:lnTo>
                  <a:lnTo>
                    <a:pt x="2859" y="2141"/>
                  </a:lnTo>
                  <a:cubicBezTo>
                    <a:pt x="3271" y="2639"/>
                    <a:pt x="3293" y="3354"/>
                    <a:pt x="2912" y="3878"/>
                  </a:cubicBezTo>
                  <a:close/>
                  <a:moveTo>
                    <a:pt x="3081" y="1927"/>
                  </a:moveTo>
                  <a:cubicBezTo>
                    <a:pt x="3501" y="1348"/>
                    <a:pt x="3591" y="631"/>
                    <a:pt x="3386" y="0"/>
                  </a:cubicBezTo>
                  <a:cubicBezTo>
                    <a:pt x="3311" y="376"/>
                    <a:pt x="3156" y="743"/>
                    <a:pt x="2915" y="1073"/>
                  </a:cubicBezTo>
                  <a:cubicBezTo>
                    <a:pt x="2778" y="1262"/>
                    <a:pt x="2621" y="1428"/>
                    <a:pt x="2450" y="1571"/>
                  </a:cubicBezTo>
                  <a:cubicBezTo>
                    <a:pt x="1869" y="2054"/>
                    <a:pt x="1119" y="2269"/>
                    <a:pt x="386" y="2186"/>
                  </a:cubicBezTo>
                  <a:cubicBezTo>
                    <a:pt x="338" y="2264"/>
                    <a:pt x="297" y="2344"/>
                    <a:pt x="263" y="2426"/>
                  </a:cubicBezTo>
                  <a:lnTo>
                    <a:pt x="263" y="2425"/>
                  </a:lnTo>
                  <a:lnTo>
                    <a:pt x="263" y="2426"/>
                  </a:lnTo>
                  <a:cubicBezTo>
                    <a:pt x="255" y="2445"/>
                    <a:pt x="247" y="2465"/>
                    <a:pt x="240" y="2485"/>
                  </a:cubicBezTo>
                  <a:cubicBezTo>
                    <a:pt x="239" y="2487"/>
                    <a:pt x="238" y="2490"/>
                    <a:pt x="237" y="2493"/>
                  </a:cubicBezTo>
                  <a:cubicBezTo>
                    <a:pt x="235" y="2497"/>
                    <a:pt x="234" y="2500"/>
                    <a:pt x="233" y="2504"/>
                  </a:cubicBezTo>
                  <a:lnTo>
                    <a:pt x="233" y="2505"/>
                  </a:lnTo>
                  <a:cubicBezTo>
                    <a:pt x="0" y="3165"/>
                    <a:pt x="215" y="3926"/>
                    <a:pt x="810" y="4359"/>
                  </a:cubicBezTo>
                  <a:cubicBezTo>
                    <a:pt x="1536" y="4886"/>
                    <a:pt x="2552" y="4725"/>
                    <a:pt x="3079" y="3999"/>
                  </a:cubicBezTo>
                  <a:cubicBezTo>
                    <a:pt x="3525" y="3386"/>
                    <a:pt x="3479" y="2567"/>
                    <a:pt x="3018" y="2009"/>
                  </a:cubicBezTo>
                  <a:cubicBezTo>
                    <a:pt x="3039" y="1982"/>
                    <a:pt x="3060" y="1955"/>
                    <a:pt x="3081" y="19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70">
              <a:extLst>
                <a:ext uri="{FF2B5EF4-FFF2-40B4-BE49-F238E27FC236}">
                  <a16:creationId xmlns:a16="http://schemas.microsoft.com/office/drawing/2014/main" xmlns="" id="{9E647379-CAD2-4F64-878C-19472E016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5" y="2752726"/>
              <a:ext cx="1743075" cy="1738313"/>
            </a:xfrm>
            <a:custGeom>
              <a:avLst/>
              <a:gdLst>
                <a:gd name="T0" fmla="*/ 3229 w 4237"/>
                <a:gd name="T1" fmla="*/ 3630 h 4229"/>
                <a:gd name="T2" fmla="*/ 2397 w 4237"/>
                <a:gd name="T3" fmla="*/ 3900 h 4229"/>
                <a:gd name="T4" fmla="*/ 1534 w 4237"/>
                <a:gd name="T5" fmla="*/ 3609 h 4229"/>
                <a:gd name="T6" fmla="*/ 1516 w 4237"/>
                <a:gd name="T7" fmla="*/ 3595 h 4229"/>
                <a:gd name="T8" fmla="*/ 1482 w 4237"/>
                <a:gd name="T9" fmla="*/ 3567 h 4229"/>
                <a:gd name="T10" fmla="*/ 1397 w 4237"/>
                <a:gd name="T11" fmla="*/ 3484 h 4229"/>
                <a:gd name="T12" fmla="*/ 1397 w 4237"/>
                <a:gd name="T13" fmla="*/ 1299 h 4229"/>
                <a:gd name="T14" fmla="*/ 1043 w 4237"/>
                <a:gd name="T15" fmla="*/ 658 h 4229"/>
                <a:gd name="T16" fmla="*/ 825 w 4237"/>
                <a:gd name="T17" fmla="*/ 391 h 4229"/>
                <a:gd name="T18" fmla="*/ 1572 w 4237"/>
                <a:gd name="T19" fmla="*/ 1007 h 4229"/>
                <a:gd name="T20" fmla="*/ 1625 w 4237"/>
                <a:gd name="T21" fmla="*/ 1085 h 4229"/>
                <a:gd name="T22" fmla="*/ 1717 w 4237"/>
                <a:gd name="T23" fmla="*/ 1225 h 4229"/>
                <a:gd name="T24" fmla="*/ 1874 w 4237"/>
                <a:gd name="T25" fmla="*/ 1163 h 4229"/>
                <a:gd name="T26" fmla="*/ 2394 w 4237"/>
                <a:gd name="T27" fmla="*/ 1064 h 4229"/>
                <a:gd name="T28" fmla="*/ 3542 w 4237"/>
                <a:gd name="T29" fmla="*/ 1649 h 4229"/>
                <a:gd name="T30" fmla="*/ 3229 w 4237"/>
                <a:gd name="T31" fmla="*/ 3630 h 4229"/>
                <a:gd name="T32" fmla="*/ 3710 w 4237"/>
                <a:gd name="T33" fmla="*/ 1527 h 4229"/>
                <a:gd name="T34" fmla="*/ 1798 w 4237"/>
                <a:gd name="T35" fmla="*/ 971 h 4229"/>
                <a:gd name="T36" fmla="*/ 1739 w 4237"/>
                <a:gd name="T37" fmla="*/ 886 h 4229"/>
                <a:gd name="T38" fmla="*/ 0 w 4237"/>
                <a:gd name="T39" fmla="*/ 0 h 4229"/>
                <a:gd name="T40" fmla="*/ 876 w 4237"/>
                <a:gd name="T41" fmla="*/ 779 h 4229"/>
                <a:gd name="T42" fmla="*/ 1205 w 4237"/>
                <a:gd name="T43" fmla="*/ 1376 h 4229"/>
                <a:gd name="T44" fmla="*/ 1153 w 4237"/>
                <a:gd name="T45" fmla="*/ 3529 h 4229"/>
                <a:gd name="T46" fmla="*/ 1342 w 4237"/>
                <a:gd name="T47" fmla="*/ 3720 h 4229"/>
                <a:gd name="T48" fmla="*/ 1342 w 4237"/>
                <a:gd name="T49" fmla="*/ 3720 h 4229"/>
                <a:gd name="T50" fmla="*/ 1342 w 4237"/>
                <a:gd name="T51" fmla="*/ 3720 h 4229"/>
                <a:gd name="T52" fmla="*/ 1392 w 4237"/>
                <a:gd name="T53" fmla="*/ 3760 h 4229"/>
                <a:gd name="T54" fmla="*/ 1398 w 4237"/>
                <a:gd name="T55" fmla="*/ 3765 h 4229"/>
                <a:gd name="T56" fmla="*/ 1408 w 4237"/>
                <a:gd name="T57" fmla="*/ 3773 h 4229"/>
                <a:gd name="T58" fmla="*/ 1408 w 4237"/>
                <a:gd name="T59" fmla="*/ 3773 h 4229"/>
                <a:gd name="T60" fmla="*/ 3350 w 4237"/>
                <a:gd name="T61" fmla="*/ 3797 h 4229"/>
                <a:gd name="T62" fmla="*/ 3710 w 4237"/>
                <a:gd name="T63" fmla="*/ 1527 h 4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7" h="4229">
                  <a:moveTo>
                    <a:pt x="3229" y="3630"/>
                  </a:moveTo>
                  <a:cubicBezTo>
                    <a:pt x="2985" y="3807"/>
                    <a:pt x="2697" y="3900"/>
                    <a:pt x="2397" y="3900"/>
                  </a:cubicBezTo>
                  <a:cubicBezTo>
                    <a:pt x="2086" y="3900"/>
                    <a:pt x="1780" y="3797"/>
                    <a:pt x="1534" y="3609"/>
                  </a:cubicBezTo>
                  <a:lnTo>
                    <a:pt x="1516" y="3595"/>
                  </a:lnTo>
                  <a:cubicBezTo>
                    <a:pt x="1505" y="3586"/>
                    <a:pt x="1493" y="3577"/>
                    <a:pt x="1482" y="3567"/>
                  </a:cubicBezTo>
                  <a:lnTo>
                    <a:pt x="1397" y="3484"/>
                  </a:lnTo>
                  <a:cubicBezTo>
                    <a:pt x="1674" y="2785"/>
                    <a:pt x="1676" y="1997"/>
                    <a:pt x="1397" y="1299"/>
                  </a:cubicBezTo>
                  <a:cubicBezTo>
                    <a:pt x="1307" y="1073"/>
                    <a:pt x="1188" y="857"/>
                    <a:pt x="1043" y="658"/>
                  </a:cubicBezTo>
                  <a:cubicBezTo>
                    <a:pt x="975" y="564"/>
                    <a:pt x="902" y="475"/>
                    <a:pt x="825" y="391"/>
                  </a:cubicBezTo>
                  <a:cubicBezTo>
                    <a:pt x="1118" y="529"/>
                    <a:pt x="1377" y="739"/>
                    <a:pt x="1572" y="1007"/>
                  </a:cubicBezTo>
                  <a:cubicBezTo>
                    <a:pt x="1589" y="1031"/>
                    <a:pt x="1607" y="1057"/>
                    <a:pt x="1625" y="1085"/>
                  </a:cubicBezTo>
                  <a:lnTo>
                    <a:pt x="1717" y="1225"/>
                  </a:lnTo>
                  <a:lnTo>
                    <a:pt x="1874" y="1163"/>
                  </a:lnTo>
                  <a:cubicBezTo>
                    <a:pt x="2040" y="1097"/>
                    <a:pt x="2215" y="1064"/>
                    <a:pt x="2394" y="1064"/>
                  </a:cubicBezTo>
                  <a:cubicBezTo>
                    <a:pt x="2847" y="1064"/>
                    <a:pt x="3276" y="1283"/>
                    <a:pt x="3542" y="1649"/>
                  </a:cubicBezTo>
                  <a:cubicBezTo>
                    <a:pt x="4002" y="2281"/>
                    <a:pt x="3861" y="3170"/>
                    <a:pt x="3229" y="3630"/>
                  </a:cubicBezTo>
                  <a:close/>
                  <a:moveTo>
                    <a:pt x="3710" y="1527"/>
                  </a:moveTo>
                  <a:cubicBezTo>
                    <a:pt x="3264" y="915"/>
                    <a:pt x="2471" y="705"/>
                    <a:pt x="1798" y="971"/>
                  </a:cubicBezTo>
                  <a:cubicBezTo>
                    <a:pt x="1779" y="942"/>
                    <a:pt x="1759" y="914"/>
                    <a:pt x="1739" y="886"/>
                  </a:cubicBezTo>
                  <a:cubicBezTo>
                    <a:pt x="1319" y="308"/>
                    <a:pt x="664" y="1"/>
                    <a:pt x="0" y="0"/>
                  </a:cubicBezTo>
                  <a:cubicBezTo>
                    <a:pt x="335" y="188"/>
                    <a:pt x="636" y="449"/>
                    <a:pt x="876" y="779"/>
                  </a:cubicBezTo>
                  <a:cubicBezTo>
                    <a:pt x="1013" y="968"/>
                    <a:pt x="1123" y="1169"/>
                    <a:pt x="1205" y="1376"/>
                  </a:cubicBezTo>
                  <a:cubicBezTo>
                    <a:pt x="1486" y="2078"/>
                    <a:pt x="1458" y="2858"/>
                    <a:pt x="1153" y="3529"/>
                  </a:cubicBezTo>
                  <a:cubicBezTo>
                    <a:pt x="1212" y="3599"/>
                    <a:pt x="1275" y="3662"/>
                    <a:pt x="1342" y="3720"/>
                  </a:cubicBezTo>
                  <a:lnTo>
                    <a:pt x="1342" y="3720"/>
                  </a:lnTo>
                  <a:lnTo>
                    <a:pt x="1342" y="3720"/>
                  </a:lnTo>
                  <a:cubicBezTo>
                    <a:pt x="1359" y="3734"/>
                    <a:pt x="1375" y="3747"/>
                    <a:pt x="1392" y="3760"/>
                  </a:cubicBezTo>
                  <a:cubicBezTo>
                    <a:pt x="1394" y="3762"/>
                    <a:pt x="1396" y="3764"/>
                    <a:pt x="1398" y="3765"/>
                  </a:cubicBezTo>
                  <a:cubicBezTo>
                    <a:pt x="1402" y="3768"/>
                    <a:pt x="1405" y="3770"/>
                    <a:pt x="1408" y="3773"/>
                  </a:cubicBezTo>
                  <a:lnTo>
                    <a:pt x="1408" y="3773"/>
                  </a:lnTo>
                  <a:cubicBezTo>
                    <a:pt x="1964" y="4198"/>
                    <a:pt x="2755" y="4229"/>
                    <a:pt x="3350" y="3797"/>
                  </a:cubicBezTo>
                  <a:cubicBezTo>
                    <a:pt x="4076" y="3269"/>
                    <a:pt x="4237" y="2253"/>
                    <a:pt x="3710" y="15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71">
              <a:extLst>
                <a:ext uri="{FF2B5EF4-FFF2-40B4-BE49-F238E27FC236}">
                  <a16:creationId xmlns:a16="http://schemas.microsoft.com/office/drawing/2014/main" xmlns="" id="{42B9136D-5307-44AC-86C6-A296B9D23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3275" y="1570038"/>
              <a:ext cx="2005013" cy="1370013"/>
            </a:xfrm>
            <a:custGeom>
              <a:avLst/>
              <a:gdLst>
                <a:gd name="T0" fmla="*/ 3907 w 4874"/>
                <a:gd name="T1" fmla="*/ 2989 h 3333"/>
                <a:gd name="T2" fmla="*/ 3888 w 4874"/>
                <a:gd name="T3" fmla="*/ 3002 h 3333"/>
                <a:gd name="T4" fmla="*/ 3852 w 4874"/>
                <a:gd name="T5" fmla="*/ 3026 h 3333"/>
                <a:gd name="T6" fmla="*/ 3831 w 4874"/>
                <a:gd name="T7" fmla="*/ 3036 h 3333"/>
                <a:gd name="T8" fmla="*/ 3826 w 4874"/>
                <a:gd name="T9" fmla="*/ 3042 h 3333"/>
                <a:gd name="T10" fmla="*/ 3749 w 4874"/>
                <a:gd name="T11" fmla="*/ 3084 h 3333"/>
                <a:gd name="T12" fmla="*/ 1860 w 4874"/>
                <a:gd name="T13" fmla="*/ 2399 h 3333"/>
                <a:gd name="T14" fmla="*/ 1668 w 4874"/>
                <a:gd name="T15" fmla="*/ 2406 h 3333"/>
                <a:gd name="T16" fmla="*/ 948 w 4874"/>
                <a:gd name="T17" fmla="*/ 2544 h 3333"/>
                <a:gd name="T18" fmla="*/ 627 w 4874"/>
                <a:gd name="T19" fmla="*/ 2669 h 3333"/>
                <a:gd name="T20" fmla="*/ 1444 w 4874"/>
                <a:gd name="T21" fmla="*/ 2150 h 3333"/>
                <a:gd name="T22" fmla="*/ 1534 w 4874"/>
                <a:gd name="T23" fmla="*/ 2123 h 3333"/>
                <a:gd name="T24" fmla="*/ 1696 w 4874"/>
                <a:gd name="T25" fmla="*/ 2079 h 3333"/>
                <a:gd name="T26" fmla="*/ 1686 w 4874"/>
                <a:gd name="T27" fmla="*/ 1911 h 3333"/>
                <a:gd name="T28" fmla="*/ 2663 w 4874"/>
                <a:gd name="T29" fmla="*/ 474 h 3333"/>
                <a:gd name="T30" fmla="*/ 3102 w 4874"/>
                <a:gd name="T31" fmla="*/ 404 h 3333"/>
                <a:gd name="T32" fmla="*/ 4450 w 4874"/>
                <a:gd name="T33" fmla="*/ 1384 h 3333"/>
                <a:gd name="T34" fmla="*/ 3907 w 4874"/>
                <a:gd name="T35" fmla="*/ 2989 h 3333"/>
                <a:gd name="T36" fmla="*/ 4647 w 4874"/>
                <a:gd name="T37" fmla="*/ 1320 h 3333"/>
                <a:gd name="T38" fmla="*/ 2599 w 4874"/>
                <a:gd name="T39" fmla="*/ 277 h 3333"/>
                <a:gd name="T40" fmla="*/ 1479 w 4874"/>
                <a:gd name="T41" fmla="*/ 1924 h 3333"/>
                <a:gd name="T42" fmla="*/ 1380 w 4874"/>
                <a:gd name="T43" fmla="*/ 1953 h 3333"/>
                <a:gd name="T44" fmla="*/ 0 w 4874"/>
                <a:gd name="T45" fmla="*/ 3333 h 3333"/>
                <a:gd name="T46" fmla="*/ 1012 w 4874"/>
                <a:gd name="T47" fmla="*/ 2741 h 3333"/>
                <a:gd name="T48" fmla="*/ 1681 w 4874"/>
                <a:gd name="T49" fmla="*/ 2612 h 3333"/>
                <a:gd name="T50" fmla="*/ 3713 w 4874"/>
                <a:gd name="T51" fmla="*/ 3327 h 3333"/>
                <a:gd name="T52" fmla="*/ 3953 w 4874"/>
                <a:gd name="T53" fmla="*/ 3206 h 3333"/>
                <a:gd name="T54" fmla="*/ 3953 w 4874"/>
                <a:gd name="T55" fmla="*/ 3206 h 3333"/>
                <a:gd name="T56" fmla="*/ 3953 w 4874"/>
                <a:gd name="T57" fmla="*/ 3206 h 3333"/>
                <a:gd name="T58" fmla="*/ 4006 w 4874"/>
                <a:gd name="T59" fmla="*/ 3172 h 3333"/>
                <a:gd name="T60" fmla="*/ 4013 w 4874"/>
                <a:gd name="T61" fmla="*/ 3167 h 3333"/>
                <a:gd name="T62" fmla="*/ 4024 w 4874"/>
                <a:gd name="T63" fmla="*/ 3160 h 3333"/>
                <a:gd name="T64" fmla="*/ 4024 w 4874"/>
                <a:gd name="T65" fmla="*/ 3160 h 3333"/>
                <a:gd name="T66" fmla="*/ 4647 w 4874"/>
                <a:gd name="T67" fmla="*/ 1320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4" h="3333">
                  <a:moveTo>
                    <a:pt x="3907" y="2989"/>
                  </a:moveTo>
                  <a:lnTo>
                    <a:pt x="3888" y="3002"/>
                  </a:lnTo>
                  <a:cubicBezTo>
                    <a:pt x="3876" y="3010"/>
                    <a:pt x="3864" y="3018"/>
                    <a:pt x="3852" y="3026"/>
                  </a:cubicBezTo>
                  <a:lnTo>
                    <a:pt x="3831" y="3036"/>
                  </a:lnTo>
                  <a:lnTo>
                    <a:pt x="3826" y="3042"/>
                  </a:lnTo>
                  <a:cubicBezTo>
                    <a:pt x="3800" y="3056"/>
                    <a:pt x="3775" y="3071"/>
                    <a:pt x="3749" y="3084"/>
                  </a:cubicBezTo>
                  <a:cubicBezTo>
                    <a:pt x="3218" y="2642"/>
                    <a:pt x="2552" y="2399"/>
                    <a:pt x="1860" y="2399"/>
                  </a:cubicBezTo>
                  <a:cubicBezTo>
                    <a:pt x="1796" y="2399"/>
                    <a:pt x="1732" y="2402"/>
                    <a:pt x="1668" y="2406"/>
                  </a:cubicBezTo>
                  <a:cubicBezTo>
                    <a:pt x="1424" y="2422"/>
                    <a:pt x="1182" y="2468"/>
                    <a:pt x="948" y="2544"/>
                  </a:cubicBezTo>
                  <a:cubicBezTo>
                    <a:pt x="838" y="2580"/>
                    <a:pt x="731" y="2622"/>
                    <a:pt x="627" y="2669"/>
                  </a:cubicBezTo>
                  <a:cubicBezTo>
                    <a:pt x="849" y="2433"/>
                    <a:pt x="1129" y="2252"/>
                    <a:pt x="1444" y="2150"/>
                  </a:cubicBezTo>
                  <a:cubicBezTo>
                    <a:pt x="1473" y="2140"/>
                    <a:pt x="1503" y="2131"/>
                    <a:pt x="1534" y="2123"/>
                  </a:cubicBezTo>
                  <a:lnTo>
                    <a:pt x="1696" y="2079"/>
                  </a:lnTo>
                  <a:lnTo>
                    <a:pt x="1686" y="1911"/>
                  </a:lnTo>
                  <a:cubicBezTo>
                    <a:pt x="1645" y="1265"/>
                    <a:pt x="2047" y="674"/>
                    <a:pt x="2663" y="474"/>
                  </a:cubicBezTo>
                  <a:cubicBezTo>
                    <a:pt x="2806" y="427"/>
                    <a:pt x="2953" y="404"/>
                    <a:pt x="3102" y="404"/>
                  </a:cubicBezTo>
                  <a:cubicBezTo>
                    <a:pt x="3718" y="404"/>
                    <a:pt x="4260" y="798"/>
                    <a:pt x="4450" y="1384"/>
                  </a:cubicBezTo>
                  <a:cubicBezTo>
                    <a:pt x="4642" y="1976"/>
                    <a:pt x="4419" y="2636"/>
                    <a:pt x="3907" y="2989"/>
                  </a:cubicBezTo>
                  <a:close/>
                  <a:moveTo>
                    <a:pt x="4647" y="1320"/>
                  </a:moveTo>
                  <a:cubicBezTo>
                    <a:pt x="4369" y="467"/>
                    <a:pt x="3453" y="0"/>
                    <a:pt x="2599" y="277"/>
                  </a:cubicBezTo>
                  <a:cubicBezTo>
                    <a:pt x="1879" y="511"/>
                    <a:pt x="1434" y="1201"/>
                    <a:pt x="1479" y="1924"/>
                  </a:cubicBezTo>
                  <a:cubicBezTo>
                    <a:pt x="1446" y="1933"/>
                    <a:pt x="1413" y="1943"/>
                    <a:pt x="1380" y="1953"/>
                  </a:cubicBezTo>
                  <a:cubicBezTo>
                    <a:pt x="700" y="2174"/>
                    <a:pt x="206" y="2702"/>
                    <a:pt x="0" y="3333"/>
                  </a:cubicBezTo>
                  <a:cubicBezTo>
                    <a:pt x="282" y="3072"/>
                    <a:pt x="623" y="2867"/>
                    <a:pt x="1012" y="2741"/>
                  </a:cubicBezTo>
                  <a:cubicBezTo>
                    <a:pt x="1234" y="2669"/>
                    <a:pt x="1459" y="2627"/>
                    <a:pt x="1681" y="2612"/>
                  </a:cubicBezTo>
                  <a:cubicBezTo>
                    <a:pt x="2435" y="2562"/>
                    <a:pt x="3169" y="2829"/>
                    <a:pt x="3713" y="3327"/>
                  </a:cubicBezTo>
                  <a:cubicBezTo>
                    <a:pt x="3797" y="3293"/>
                    <a:pt x="3878" y="3252"/>
                    <a:pt x="3953" y="3206"/>
                  </a:cubicBezTo>
                  <a:lnTo>
                    <a:pt x="3953" y="3206"/>
                  </a:lnTo>
                  <a:lnTo>
                    <a:pt x="3953" y="3206"/>
                  </a:lnTo>
                  <a:cubicBezTo>
                    <a:pt x="3971" y="3195"/>
                    <a:pt x="3989" y="3183"/>
                    <a:pt x="4006" y="3172"/>
                  </a:cubicBezTo>
                  <a:cubicBezTo>
                    <a:pt x="4009" y="3170"/>
                    <a:pt x="4011" y="3168"/>
                    <a:pt x="4013" y="3167"/>
                  </a:cubicBezTo>
                  <a:cubicBezTo>
                    <a:pt x="4017" y="3164"/>
                    <a:pt x="4020" y="3162"/>
                    <a:pt x="4024" y="3160"/>
                  </a:cubicBezTo>
                  <a:lnTo>
                    <a:pt x="4024" y="3160"/>
                  </a:lnTo>
                  <a:cubicBezTo>
                    <a:pt x="4600" y="2762"/>
                    <a:pt x="4874" y="2020"/>
                    <a:pt x="4647" y="132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034" name="Picture 10" descr="https://gazetatrud.ru/wp-content/uploads/2021/04/uchastok-energetik2-92487429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57" y="731520"/>
            <a:ext cx="1177931" cy="930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1807028" y="885149"/>
            <a:ext cx="8159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Земельный налог рассчитывается исходя из кадастровой стоимости имущества.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0114" y="1632858"/>
            <a:ext cx="33789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Категории налогоплательщиков, имеющих льготы, установленные в соответствии с п.2 ст. 387 НК РФ местными нормативно-правовыми актами :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-Органы местного самоуправления;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-Автономные, бюджетные и казенные учреждения, финансируемые за счет бюджетных средств;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-Дети-сироты;</a:t>
            </a:r>
          </a:p>
          <a:p>
            <a:pPr algn="just">
              <a:buFontTx/>
              <a:buChar char="-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Ветераны и инвалиды боевых действий и лица, приравненные к ним;</a:t>
            </a:r>
          </a:p>
          <a:p>
            <a:pPr algn="just">
              <a:buFontTx/>
              <a:buChar char="-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 в возрасте 70 лет и старше;</a:t>
            </a:r>
          </a:p>
          <a:p>
            <a:pPr algn="just">
              <a:buFontTx/>
              <a:buChar char="-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Государственные бюджетные учреждения, созданные Смоленской областью;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Инвесторы (физические и юридические лица) в отношении земельных участков, используемых ими для реализации инвестиционного проекта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92730" y="1672046"/>
            <a:ext cx="31742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Категории налогоплательщиков для которых налоговая база уменьшена на 600 квадратных метров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(п.5 ст. 391 НК РФ):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-Герои СССР и Герои РФ;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Полные кавалеры ордена Славы;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-Инвалиды </a:t>
            </a:r>
            <a:r>
              <a:rPr lang="en-US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группы;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-Инвалиды с детства;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-Дети-инвалиды;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-Участники ВОВ; 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-Участники боевых действий;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-Лица, имеющие трех и более детей;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-Пенсионеры;</a:t>
            </a:r>
          </a:p>
          <a:p>
            <a:pPr algn="just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-Лица, достигшие 60 и 55 лет (мужчины и женщины соответственно).</a:t>
            </a:r>
          </a:p>
        </p:txBody>
      </p:sp>
      <p:pic>
        <p:nvPicPr>
          <p:cNvPr id="36" name="Рисунок 35" descr="дом на земл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1350" y="4776103"/>
            <a:ext cx="3605348" cy="2272481"/>
          </a:xfrm>
          <a:prstGeom prst="rect">
            <a:avLst/>
          </a:prstGeom>
        </p:spPr>
      </p:pic>
      <p:sp>
        <p:nvSpPr>
          <p:cNvPr id="41" name="Oval 9">
            <a:extLst>
              <a:ext uri="{FF2B5EF4-FFF2-40B4-BE49-F238E27FC236}">
                <a16:creationId xmlns:a16="http://schemas.microsoft.com/office/drawing/2014/main" xmlns="" id="{370ADC03-03F0-4C74-8E85-6AA985B310D3}"/>
              </a:ext>
            </a:extLst>
          </p:cNvPr>
          <p:cNvSpPr/>
          <p:nvPr/>
        </p:nvSpPr>
        <p:spPr>
          <a:xfrm>
            <a:off x="8543109" y="2664822"/>
            <a:ext cx="1541418" cy="11812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Налоговые ставки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85016" y="1541416"/>
            <a:ext cx="185492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Bahnschrift SemiBold" pitchFamily="34" charset="0"/>
              </a:rPr>
              <a:t>Земли сельскохозяйственного назначения и </a:t>
            </a:r>
            <a:r>
              <a:rPr lang="ru-RU" sz="1100" dirty="0" err="1" smtClean="0">
                <a:latin typeface="Bahnschrift SemiBold" pitchFamily="34" charset="0"/>
              </a:rPr>
              <a:t>сельскохозяйст-венного</a:t>
            </a:r>
            <a:r>
              <a:rPr lang="ru-RU" sz="1100" dirty="0" smtClean="0">
                <a:latin typeface="Bahnschrift SemiBold" pitchFamily="34" charset="0"/>
              </a:rPr>
              <a:t> использования – 0,3%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535884" y="1463040"/>
            <a:ext cx="14761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003300"/>
                </a:solidFill>
                <a:latin typeface="Bahnschrift SemiBold" pitchFamily="34" charset="0"/>
              </a:rPr>
              <a:t>Земли, занятые жилищным фондом  и объектами инженерной инфраструктуры– </a:t>
            </a:r>
            <a:r>
              <a:rPr lang="ru-RU" sz="11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1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219509" y="3092771"/>
            <a:ext cx="139337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003300"/>
                </a:solidFill>
                <a:latin typeface="Bahnschrift SemiBold" pitchFamily="34" charset="0"/>
              </a:rPr>
              <a:t>Земли для ведения личного подсобного хозяйства, садоводства и огородничества -</a:t>
            </a:r>
            <a:r>
              <a:rPr lang="ru-RU" sz="1100" dirty="0" smtClean="0">
                <a:solidFill>
                  <a:srgbClr val="FF0000"/>
                </a:solidFill>
                <a:latin typeface="Bahnschrift SemiBold" pitchFamily="34" charset="0"/>
              </a:rPr>
              <a:t> 0,3 %</a:t>
            </a:r>
            <a:endParaRPr lang="ru-RU" sz="11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717280" y="4150864"/>
            <a:ext cx="15109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003300"/>
                </a:solidFill>
                <a:latin typeface="Bahnschrift SemiBold" pitchFamily="34" charset="0"/>
              </a:rPr>
              <a:t>Земли, предназначенные для объектов обороны, безопасности и таможенных нужд – </a:t>
            </a:r>
            <a:r>
              <a:rPr lang="ru-RU" sz="11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1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71510" y="3396342"/>
            <a:ext cx="11625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003300"/>
                </a:solidFill>
                <a:latin typeface="Bahnschrift SemiBold" pitchFamily="34" charset="0"/>
              </a:rPr>
              <a:t>Прочие земельные участки – </a:t>
            </a:r>
            <a:r>
              <a:rPr lang="ru-RU" sz="1100" dirty="0" smtClean="0">
                <a:solidFill>
                  <a:srgbClr val="FF0000"/>
                </a:solidFill>
                <a:latin typeface="Bahnschrift SemiBold" pitchFamily="34" charset="0"/>
              </a:rPr>
              <a:t>1,5 %</a:t>
            </a:r>
            <a:endParaRPr lang="ru-RU" sz="11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132" y="325936"/>
            <a:ext cx="10515600" cy="84972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НАЛОГ  НА  ИМУЩЕСТВО ФИЗИЧЕСКИХ  ЛИЦ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1530" y="1034032"/>
            <a:ext cx="8826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 рассчитывается исходя из кадастровой стоимости имущества.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="" xmlns:a16="http://schemas.microsoft.com/office/drawing/2014/main" id="{8CAD5531-86D1-4F1E-906F-F8C32B5A2CEF}"/>
              </a:ext>
            </a:extLst>
          </p:cNvPr>
          <p:cNvGrpSpPr/>
          <p:nvPr/>
        </p:nvGrpSpPr>
        <p:grpSpPr>
          <a:xfrm>
            <a:off x="274321" y="1972491"/>
            <a:ext cx="4963886" cy="4545875"/>
            <a:chOff x="5975350" y="3128317"/>
            <a:chExt cx="1600200" cy="1600201"/>
          </a:xfrm>
        </p:grpSpPr>
        <p:sp>
          <p:nvSpPr>
            <p:cNvPr id="8" name="Freeform 3128">
              <a:extLst>
                <a:ext uri="{FF2B5EF4-FFF2-40B4-BE49-F238E27FC236}">
                  <a16:creationId xmlns="" xmlns:a16="http://schemas.microsoft.com/office/drawing/2014/main" id="{77B71208-5191-4233-86D1-948854B44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3128317"/>
              <a:ext cx="650875" cy="577850"/>
            </a:xfrm>
            <a:custGeom>
              <a:avLst/>
              <a:gdLst>
                <a:gd name="T0" fmla="*/ 1637 w 1637"/>
                <a:gd name="T1" fmla="*/ 945 h 1457"/>
                <a:gd name="T2" fmla="*/ 1602 w 1637"/>
                <a:gd name="T3" fmla="*/ 892 h 1457"/>
                <a:gd name="T4" fmla="*/ 1529 w 1637"/>
                <a:gd name="T5" fmla="*/ 790 h 1457"/>
                <a:gd name="T6" fmla="*/ 1452 w 1637"/>
                <a:gd name="T7" fmla="*/ 694 h 1457"/>
                <a:gd name="T8" fmla="*/ 1367 w 1637"/>
                <a:gd name="T9" fmla="*/ 602 h 1457"/>
                <a:gd name="T10" fmla="*/ 1279 w 1637"/>
                <a:gd name="T11" fmla="*/ 517 h 1457"/>
                <a:gd name="T12" fmla="*/ 1187 w 1637"/>
                <a:gd name="T13" fmla="*/ 438 h 1457"/>
                <a:gd name="T14" fmla="*/ 1090 w 1637"/>
                <a:gd name="T15" fmla="*/ 365 h 1457"/>
                <a:gd name="T16" fmla="*/ 989 w 1637"/>
                <a:gd name="T17" fmla="*/ 297 h 1457"/>
                <a:gd name="T18" fmla="*/ 883 w 1637"/>
                <a:gd name="T19" fmla="*/ 238 h 1457"/>
                <a:gd name="T20" fmla="*/ 775 w 1637"/>
                <a:gd name="T21" fmla="*/ 183 h 1457"/>
                <a:gd name="T22" fmla="*/ 662 w 1637"/>
                <a:gd name="T23" fmla="*/ 135 h 1457"/>
                <a:gd name="T24" fmla="*/ 547 w 1637"/>
                <a:gd name="T25" fmla="*/ 95 h 1457"/>
                <a:gd name="T26" fmla="*/ 430 w 1637"/>
                <a:gd name="T27" fmla="*/ 61 h 1457"/>
                <a:gd name="T28" fmla="*/ 310 w 1637"/>
                <a:gd name="T29" fmla="*/ 34 h 1457"/>
                <a:gd name="T30" fmla="*/ 187 w 1637"/>
                <a:gd name="T31" fmla="*/ 15 h 1457"/>
                <a:gd name="T32" fmla="*/ 62 w 1637"/>
                <a:gd name="T33" fmla="*/ 3 h 1457"/>
                <a:gd name="T34" fmla="*/ 0 w 1637"/>
                <a:gd name="T35" fmla="*/ 0 h 1457"/>
                <a:gd name="T36" fmla="*/ 0 w 1637"/>
                <a:gd name="T37" fmla="*/ 1024 h 1457"/>
                <a:gd name="T38" fmla="*/ 749 w 1637"/>
                <a:gd name="T39" fmla="*/ 1457 h 1457"/>
                <a:gd name="T40" fmla="*/ 1637 w 1637"/>
                <a:gd name="T41" fmla="*/ 945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7" h="1457">
                  <a:moveTo>
                    <a:pt x="1637" y="945"/>
                  </a:moveTo>
                  <a:lnTo>
                    <a:pt x="1602" y="892"/>
                  </a:lnTo>
                  <a:lnTo>
                    <a:pt x="1529" y="790"/>
                  </a:lnTo>
                  <a:lnTo>
                    <a:pt x="1452" y="694"/>
                  </a:lnTo>
                  <a:lnTo>
                    <a:pt x="1367" y="602"/>
                  </a:lnTo>
                  <a:lnTo>
                    <a:pt x="1279" y="517"/>
                  </a:lnTo>
                  <a:lnTo>
                    <a:pt x="1187" y="438"/>
                  </a:lnTo>
                  <a:lnTo>
                    <a:pt x="1090" y="365"/>
                  </a:lnTo>
                  <a:lnTo>
                    <a:pt x="989" y="297"/>
                  </a:lnTo>
                  <a:lnTo>
                    <a:pt x="883" y="238"/>
                  </a:lnTo>
                  <a:lnTo>
                    <a:pt x="775" y="183"/>
                  </a:lnTo>
                  <a:lnTo>
                    <a:pt x="662" y="135"/>
                  </a:lnTo>
                  <a:lnTo>
                    <a:pt x="547" y="95"/>
                  </a:lnTo>
                  <a:lnTo>
                    <a:pt x="430" y="61"/>
                  </a:lnTo>
                  <a:lnTo>
                    <a:pt x="310" y="34"/>
                  </a:lnTo>
                  <a:lnTo>
                    <a:pt x="187" y="15"/>
                  </a:lnTo>
                  <a:lnTo>
                    <a:pt x="62" y="3"/>
                  </a:lnTo>
                  <a:lnTo>
                    <a:pt x="0" y="0"/>
                  </a:lnTo>
                  <a:lnTo>
                    <a:pt x="0" y="1024"/>
                  </a:lnTo>
                  <a:lnTo>
                    <a:pt x="749" y="1457"/>
                  </a:lnTo>
                  <a:lnTo>
                    <a:pt x="1637" y="9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129">
              <a:extLst>
                <a:ext uri="{FF2B5EF4-FFF2-40B4-BE49-F238E27FC236}">
                  <a16:creationId xmlns="" xmlns:a16="http://schemas.microsoft.com/office/drawing/2014/main" id="{F0276B80-301A-496E-8586-7D810E3F6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3128317"/>
              <a:ext cx="650875" cy="577850"/>
            </a:xfrm>
            <a:custGeom>
              <a:avLst/>
              <a:gdLst>
                <a:gd name="T0" fmla="*/ 0 w 1637"/>
                <a:gd name="T1" fmla="*/ 945 h 1457"/>
                <a:gd name="T2" fmla="*/ 887 w 1637"/>
                <a:gd name="T3" fmla="*/ 1457 h 1457"/>
                <a:gd name="T4" fmla="*/ 1637 w 1637"/>
                <a:gd name="T5" fmla="*/ 1024 h 1457"/>
                <a:gd name="T6" fmla="*/ 1637 w 1637"/>
                <a:gd name="T7" fmla="*/ 0 h 1457"/>
                <a:gd name="T8" fmla="*/ 1574 w 1637"/>
                <a:gd name="T9" fmla="*/ 3 h 1457"/>
                <a:gd name="T10" fmla="*/ 1450 w 1637"/>
                <a:gd name="T11" fmla="*/ 15 h 1457"/>
                <a:gd name="T12" fmla="*/ 1327 w 1637"/>
                <a:gd name="T13" fmla="*/ 34 h 1457"/>
                <a:gd name="T14" fmla="*/ 1206 w 1637"/>
                <a:gd name="T15" fmla="*/ 61 h 1457"/>
                <a:gd name="T16" fmla="*/ 1090 w 1637"/>
                <a:gd name="T17" fmla="*/ 95 h 1457"/>
                <a:gd name="T18" fmla="*/ 974 w 1637"/>
                <a:gd name="T19" fmla="*/ 135 h 1457"/>
                <a:gd name="T20" fmla="*/ 861 w 1637"/>
                <a:gd name="T21" fmla="*/ 183 h 1457"/>
                <a:gd name="T22" fmla="*/ 754 w 1637"/>
                <a:gd name="T23" fmla="*/ 238 h 1457"/>
                <a:gd name="T24" fmla="*/ 648 w 1637"/>
                <a:gd name="T25" fmla="*/ 297 h 1457"/>
                <a:gd name="T26" fmla="*/ 547 w 1637"/>
                <a:gd name="T27" fmla="*/ 365 h 1457"/>
                <a:gd name="T28" fmla="*/ 449 w 1637"/>
                <a:gd name="T29" fmla="*/ 438 h 1457"/>
                <a:gd name="T30" fmla="*/ 357 w 1637"/>
                <a:gd name="T31" fmla="*/ 517 h 1457"/>
                <a:gd name="T32" fmla="*/ 269 w 1637"/>
                <a:gd name="T33" fmla="*/ 602 h 1457"/>
                <a:gd name="T34" fmla="*/ 185 w 1637"/>
                <a:gd name="T35" fmla="*/ 694 h 1457"/>
                <a:gd name="T36" fmla="*/ 107 w 1637"/>
                <a:gd name="T37" fmla="*/ 790 h 1457"/>
                <a:gd name="T38" fmla="*/ 35 w 1637"/>
                <a:gd name="T39" fmla="*/ 892 h 1457"/>
                <a:gd name="T40" fmla="*/ 0 w 1637"/>
                <a:gd name="T41" fmla="*/ 945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7" h="1457">
                  <a:moveTo>
                    <a:pt x="0" y="945"/>
                  </a:moveTo>
                  <a:lnTo>
                    <a:pt x="887" y="1457"/>
                  </a:lnTo>
                  <a:lnTo>
                    <a:pt x="1637" y="1024"/>
                  </a:lnTo>
                  <a:lnTo>
                    <a:pt x="1637" y="0"/>
                  </a:lnTo>
                  <a:lnTo>
                    <a:pt x="1574" y="3"/>
                  </a:lnTo>
                  <a:lnTo>
                    <a:pt x="1450" y="15"/>
                  </a:lnTo>
                  <a:lnTo>
                    <a:pt x="1327" y="34"/>
                  </a:lnTo>
                  <a:lnTo>
                    <a:pt x="1206" y="61"/>
                  </a:lnTo>
                  <a:lnTo>
                    <a:pt x="1090" y="95"/>
                  </a:lnTo>
                  <a:lnTo>
                    <a:pt x="974" y="135"/>
                  </a:lnTo>
                  <a:lnTo>
                    <a:pt x="861" y="183"/>
                  </a:lnTo>
                  <a:lnTo>
                    <a:pt x="754" y="238"/>
                  </a:lnTo>
                  <a:lnTo>
                    <a:pt x="648" y="297"/>
                  </a:lnTo>
                  <a:lnTo>
                    <a:pt x="547" y="365"/>
                  </a:lnTo>
                  <a:lnTo>
                    <a:pt x="449" y="438"/>
                  </a:lnTo>
                  <a:lnTo>
                    <a:pt x="357" y="517"/>
                  </a:lnTo>
                  <a:lnTo>
                    <a:pt x="269" y="602"/>
                  </a:lnTo>
                  <a:lnTo>
                    <a:pt x="185" y="694"/>
                  </a:lnTo>
                  <a:lnTo>
                    <a:pt x="107" y="790"/>
                  </a:lnTo>
                  <a:lnTo>
                    <a:pt x="35" y="892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130">
              <a:extLst>
                <a:ext uri="{FF2B5EF4-FFF2-40B4-BE49-F238E27FC236}">
                  <a16:creationId xmlns="" xmlns:a16="http://schemas.microsoft.com/office/drawing/2014/main" id="{206A1B7F-5457-4E0B-AEE1-8555DF59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1050" y="3552180"/>
              <a:ext cx="444500" cy="750888"/>
            </a:xfrm>
            <a:custGeom>
              <a:avLst/>
              <a:gdLst>
                <a:gd name="T0" fmla="*/ 888 w 1122"/>
                <a:gd name="T1" fmla="*/ 0 h 1890"/>
                <a:gd name="T2" fmla="*/ 0 w 1122"/>
                <a:gd name="T3" fmla="*/ 512 h 1890"/>
                <a:gd name="T4" fmla="*/ 0 w 1122"/>
                <a:gd name="T5" fmla="*/ 1378 h 1890"/>
                <a:gd name="T6" fmla="*/ 888 w 1122"/>
                <a:gd name="T7" fmla="*/ 1890 h 1890"/>
                <a:gd name="T8" fmla="*/ 916 w 1122"/>
                <a:gd name="T9" fmla="*/ 1835 h 1890"/>
                <a:gd name="T10" fmla="*/ 967 w 1122"/>
                <a:gd name="T11" fmla="*/ 1724 h 1890"/>
                <a:gd name="T12" fmla="*/ 1011 w 1122"/>
                <a:gd name="T13" fmla="*/ 1608 h 1890"/>
                <a:gd name="T14" fmla="*/ 1047 w 1122"/>
                <a:gd name="T15" fmla="*/ 1492 h 1890"/>
                <a:gd name="T16" fmla="*/ 1077 w 1122"/>
                <a:gd name="T17" fmla="*/ 1373 h 1890"/>
                <a:gd name="T18" fmla="*/ 1099 w 1122"/>
                <a:gd name="T19" fmla="*/ 1252 h 1890"/>
                <a:gd name="T20" fmla="*/ 1114 w 1122"/>
                <a:gd name="T21" fmla="*/ 1130 h 1890"/>
                <a:gd name="T22" fmla="*/ 1122 w 1122"/>
                <a:gd name="T23" fmla="*/ 1007 h 1890"/>
                <a:gd name="T24" fmla="*/ 1122 w 1122"/>
                <a:gd name="T25" fmla="*/ 945 h 1890"/>
                <a:gd name="T26" fmla="*/ 1122 w 1122"/>
                <a:gd name="T27" fmla="*/ 883 h 1890"/>
                <a:gd name="T28" fmla="*/ 1114 w 1122"/>
                <a:gd name="T29" fmla="*/ 759 h 1890"/>
                <a:gd name="T30" fmla="*/ 1099 w 1122"/>
                <a:gd name="T31" fmla="*/ 638 h 1890"/>
                <a:gd name="T32" fmla="*/ 1077 w 1122"/>
                <a:gd name="T33" fmla="*/ 517 h 1890"/>
                <a:gd name="T34" fmla="*/ 1047 w 1122"/>
                <a:gd name="T35" fmla="*/ 398 h 1890"/>
                <a:gd name="T36" fmla="*/ 1011 w 1122"/>
                <a:gd name="T37" fmla="*/ 281 h 1890"/>
                <a:gd name="T38" fmla="*/ 967 w 1122"/>
                <a:gd name="T39" fmla="*/ 166 h 1890"/>
                <a:gd name="T40" fmla="*/ 916 w 1122"/>
                <a:gd name="T41" fmla="*/ 54 h 1890"/>
                <a:gd name="T42" fmla="*/ 888 w 1122"/>
                <a:gd name="T43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2" h="1890">
                  <a:moveTo>
                    <a:pt x="888" y="0"/>
                  </a:moveTo>
                  <a:lnTo>
                    <a:pt x="0" y="512"/>
                  </a:lnTo>
                  <a:lnTo>
                    <a:pt x="0" y="1378"/>
                  </a:lnTo>
                  <a:lnTo>
                    <a:pt x="888" y="1890"/>
                  </a:lnTo>
                  <a:lnTo>
                    <a:pt x="916" y="1835"/>
                  </a:lnTo>
                  <a:lnTo>
                    <a:pt x="967" y="1724"/>
                  </a:lnTo>
                  <a:lnTo>
                    <a:pt x="1011" y="1608"/>
                  </a:lnTo>
                  <a:lnTo>
                    <a:pt x="1047" y="1492"/>
                  </a:lnTo>
                  <a:lnTo>
                    <a:pt x="1077" y="1373"/>
                  </a:lnTo>
                  <a:lnTo>
                    <a:pt x="1099" y="1252"/>
                  </a:lnTo>
                  <a:lnTo>
                    <a:pt x="1114" y="1130"/>
                  </a:lnTo>
                  <a:lnTo>
                    <a:pt x="1122" y="1007"/>
                  </a:lnTo>
                  <a:lnTo>
                    <a:pt x="1122" y="945"/>
                  </a:lnTo>
                  <a:lnTo>
                    <a:pt x="1122" y="883"/>
                  </a:lnTo>
                  <a:lnTo>
                    <a:pt x="1114" y="759"/>
                  </a:lnTo>
                  <a:lnTo>
                    <a:pt x="1099" y="638"/>
                  </a:lnTo>
                  <a:lnTo>
                    <a:pt x="1077" y="517"/>
                  </a:lnTo>
                  <a:lnTo>
                    <a:pt x="1047" y="398"/>
                  </a:lnTo>
                  <a:lnTo>
                    <a:pt x="1011" y="281"/>
                  </a:lnTo>
                  <a:lnTo>
                    <a:pt x="967" y="166"/>
                  </a:lnTo>
                  <a:lnTo>
                    <a:pt x="916" y="5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131">
              <a:extLst>
                <a:ext uri="{FF2B5EF4-FFF2-40B4-BE49-F238E27FC236}">
                  <a16:creationId xmlns="" xmlns:a16="http://schemas.microsoft.com/office/drawing/2014/main" id="{BEA78900-3459-4CD6-B2D9-D684E25F0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4149080"/>
              <a:ext cx="650875" cy="579438"/>
            </a:xfrm>
            <a:custGeom>
              <a:avLst/>
              <a:gdLst>
                <a:gd name="T0" fmla="*/ 1637 w 1637"/>
                <a:gd name="T1" fmla="*/ 512 h 1457"/>
                <a:gd name="T2" fmla="*/ 749 w 1637"/>
                <a:gd name="T3" fmla="*/ 0 h 1457"/>
                <a:gd name="T4" fmla="*/ 0 w 1637"/>
                <a:gd name="T5" fmla="*/ 433 h 1457"/>
                <a:gd name="T6" fmla="*/ 0 w 1637"/>
                <a:gd name="T7" fmla="*/ 1457 h 1457"/>
                <a:gd name="T8" fmla="*/ 62 w 1637"/>
                <a:gd name="T9" fmla="*/ 1455 h 1457"/>
                <a:gd name="T10" fmla="*/ 187 w 1637"/>
                <a:gd name="T11" fmla="*/ 1443 h 1457"/>
                <a:gd name="T12" fmla="*/ 310 w 1637"/>
                <a:gd name="T13" fmla="*/ 1424 h 1457"/>
                <a:gd name="T14" fmla="*/ 430 w 1637"/>
                <a:gd name="T15" fmla="*/ 1396 h 1457"/>
                <a:gd name="T16" fmla="*/ 547 w 1637"/>
                <a:gd name="T17" fmla="*/ 1363 h 1457"/>
                <a:gd name="T18" fmla="*/ 662 w 1637"/>
                <a:gd name="T19" fmla="*/ 1322 h 1457"/>
                <a:gd name="T20" fmla="*/ 775 w 1637"/>
                <a:gd name="T21" fmla="*/ 1275 h 1457"/>
                <a:gd name="T22" fmla="*/ 883 w 1637"/>
                <a:gd name="T23" fmla="*/ 1221 h 1457"/>
                <a:gd name="T24" fmla="*/ 989 w 1637"/>
                <a:gd name="T25" fmla="*/ 1160 h 1457"/>
                <a:gd name="T26" fmla="*/ 1090 w 1637"/>
                <a:gd name="T27" fmla="*/ 1093 h 1457"/>
                <a:gd name="T28" fmla="*/ 1187 w 1637"/>
                <a:gd name="T29" fmla="*/ 1020 h 1457"/>
                <a:gd name="T30" fmla="*/ 1279 w 1637"/>
                <a:gd name="T31" fmla="*/ 940 h 1457"/>
                <a:gd name="T32" fmla="*/ 1367 w 1637"/>
                <a:gd name="T33" fmla="*/ 856 h 1457"/>
                <a:gd name="T34" fmla="*/ 1452 w 1637"/>
                <a:gd name="T35" fmla="*/ 765 h 1457"/>
                <a:gd name="T36" fmla="*/ 1529 w 1637"/>
                <a:gd name="T37" fmla="*/ 668 h 1457"/>
                <a:gd name="T38" fmla="*/ 1602 w 1637"/>
                <a:gd name="T39" fmla="*/ 566 h 1457"/>
                <a:gd name="T40" fmla="*/ 1637 w 1637"/>
                <a:gd name="T41" fmla="*/ 512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7" h="1457">
                  <a:moveTo>
                    <a:pt x="1637" y="512"/>
                  </a:moveTo>
                  <a:lnTo>
                    <a:pt x="749" y="0"/>
                  </a:lnTo>
                  <a:lnTo>
                    <a:pt x="0" y="433"/>
                  </a:lnTo>
                  <a:lnTo>
                    <a:pt x="0" y="1457"/>
                  </a:lnTo>
                  <a:lnTo>
                    <a:pt x="62" y="1455"/>
                  </a:lnTo>
                  <a:lnTo>
                    <a:pt x="187" y="1443"/>
                  </a:lnTo>
                  <a:lnTo>
                    <a:pt x="310" y="1424"/>
                  </a:lnTo>
                  <a:lnTo>
                    <a:pt x="430" y="1396"/>
                  </a:lnTo>
                  <a:lnTo>
                    <a:pt x="547" y="1363"/>
                  </a:lnTo>
                  <a:lnTo>
                    <a:pt x="662" y="1322"/>
                  </a:lnTo>
                  <a:lnTo>
                    <a:pt x="775" y="1275"/>
                  </a:lnTo>
                  <a:lnTo>
                    <a:pt x="883" y="1221"/>
                  </a:lnTo>
                  <a:lnTo>
                    <a:pt x="989" y="1160"/>
                  </a:lnTo>
                  <a:lnTo>
                    <a:pt x="1090" y="1093"/>
                  </a:lnTo>
                  <a:lnTo>
                    <a:pt x="1187" y="1020"/>
                  </a:lnTo>
                  <a:lnTo>
                    <a:pt x="1279" y="940"/>
                  </a:lnTo>
                  <a:lnTo>
                    <a:pt x="1367" y="856"/>
                  </a:lnTo>
                  <a:lnTo>
                    <a:pt x="1452" y="765"/>
                  </a:lnTo>
                  <a:lnTo>
                    <a:pt x="1529" y="668"/>
                  </a:lnTo>
                  <a:lnTo>
                    <a:pt x="1602" y="566"/>
                  </a:lnTo>
                  <a:lnTo>
                    <a:pt x="1637" y="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132">
              <a:extLst>
                <a:ext uri="{FF2B5EF4-FFF2-40B4-BE49-F238E27FC236}">
                  <a16:creationId xmlns="" xmlns:a16="http://schemas.microsoft.com/office/drawing/2014/main" id="{5B08E75D-83B7-40B0-B87B-4DCC9AEE0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3552180"/>
              <a:ext cx="444500" cy="750888"/>
            </a:xfrm>
            <a:custGeom>
              <a:avLst/>
              <a:gdLst>
                <a:gd name="T0" fmla="*/ 235 w 1123"/>
                <a:gd name="T1" fmla="*/ 0 h 1890"/>
                <a:gd name="T2" fmla="*/ 206 w 1123"/>
                <a:gd name="T3" fmla="*/ 54 h 1890"/>
                <a:gd name="T4" fmla="*/ 156 w 1123"/>
                <a:gd name="T5" fmla="*/ 166 h 1890"/>
                <a:gd name="T6" fmla="*/ 112 w 1123"/>
                <a:gd name="T7" fmla="*/ 281 h 1890"/>
                <a:gd name="T8" fmla="*/ 76 w 1123"/>
                <a:gd name="T9" fmla="*/ 398 h 1890"/>
                <a:gd name="T10" fmla="*/ 46 w 1123"/>
                <a:gd name="T11" fmla="*/ 517 h 1890"/>
                <a:gd name="T12" fmla="*/ 24 w 1123"/>
                <a:gd name="T13" fmla="*/ 638 h 1890"/>
                <a:gd name="T14" fmla="*/ 8 w 1123"/>
                <a:gd name="T15" fmla="*/ 759 h 1890"/>
                <a:gd name="T16" fmla="*/ 0 w 1123"/>
                <a:gd name="T17" fmla="*/ 883 h 1890"/>
                <a:gd name="T18" fmla="*/ 0 w 1123"/>
                <a:gd name="T19" fmla="*/ 945 h 1890"/>
                <a:gd name="T20" fmla="*/ 0 w 1123"/>
                <a:gd name="T21" fmla="*/ 1007 h 1890"/>
                <a:gd name="T22" fmla="*/ 8 w 1123"/>
                <a:gd name="T23" fmla="*/ 1130 h 1890"/>
                <a:gd name="T24" fmla="*/ 24 w 1123"/>
                <a:gd name="T25" fmla="*/ 1252 h 1890"/>
                <a:gd name="T26" fmla="*/ 46 w 1123"/>
                <a:gd name="T27" fmla="*/ 1373 h 1890"/>
                <a:gd name="T28" fmla="*/ 76 w 1123"/>
                <a:gd name="T29" fmla="*/ 1492 h 1890"/>
                <a:gd name="T30" fmla="*/ 112 w 1123"/>
                <a:gd name="T31" fmla="*/ 1608 h 1890"/>
                <a:gd name="T32" fmla="*/ 156 w 1123"/>
                <a:gd name="T33" fmla="*/ 1724 h 1890"/>
                <a:gd name="T34" fmla="*/ 206 w 1123"/>
                <a:gd name="T35" fmla="*/ 1835 h 1890"/>
                <a:gd name="T36" fmla="*/ 235 w 1123"/>
                <a:gd name="T37" fmla="*/ 1890 h 1890"/>
                <a:gd name="T38" fmla="*/ 1123 w 1123"/>
                <a:gd name="T39" fmla="*/ 1378 h 1890"/>
                <a:gd name="T40" fmla="*/ 1123 w 1123"/>
                <a:gd name="T41" fmla="*/ 512 h 1890"/>
                <a:gd name="T42" fmla="*/ 235 w 1123"/>
                <a:gd name="T43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3" h="1890">
                  <a:moveTo>
                    <a:pt x="235" y="0"/>
                  </a:moveTo>
                  <a:lnTo>
                    <a:pt x="206" y="54"/>
                  </a:lnTo>
                  <a:lnTo>
                    <a:pt x="156" y="166"/>
                  </a:lnTo>
                  <a:lnTo>
                    <a:pt x="112" y="281"/>
                  </a:lnTo>
                  <a:lnTo>
                    <a:pt x="76" y="398"/>
                  </a:lnTo>
                  <a:lnTo>
                    <a:pt x="46" y="517"/>
                  </a:lnTo>
                  <a:lnTo>
                    <a:pt x="24" y="638"/>
                  </a:lnTo>
                  <a:lnTo>
                    <a:pt x="8" y="759"/>
                  </a:lnTo>
                  <a:lnTo>
                    <a:pt x="0" y="883"/>
                  </a:lnTo>
                  <a:lnTo>
                    <a:pt x="0" y="945"/>
                  </a:lnTo>
                  <a:lnTo>
                    <a:pt x="0" y="1007"/>
                  </a:lnTo>
                  <a:lnTo>
                    <a:pt x="8" y="1130"/>
                  </a:lnTo>
                  <a:lnTo>
                    <a:pt x="24" y="1252"/>
                  </a:lnTo>
                  <a:lnTo>
                    <a:pt x="46" y="1373"/>
                  </a:lnTo>
                  <a:lnTo>
                    <a:pt x="76" y="1492"/>
                  </a:lnTo>
                  <a:lnTo>
                    <a:pt x="112" y="1608"/>
                  </a:lnTo>
                  <a:lnTo>
                    <a:pt x="156" y="1724"/>
                  </a:lnTo>
                  <a:lnTo>
                    <a:pt x="206" y="1835"/>
                  </a:lnTo>
                  <a:lnTo>
                    <a:pt x="235" y="1890"/>
                  </a:lnTo>
                  <a:lnTo>
                    <a:pt x="1123" y="1378"/>
                  </a:lnTo>
                  <a:lnTo>
                    <a:pt x="1123" y="51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133">
              <a:extLst>
                <a:ext uri="{FF2B5EF4-FFF2-40B4-BE49-F238E27FC236}">
                  <a16:creationId xmlns="" xmlns:a16="http://schemas.microsoft.com/office/drawing/2014/main" id="{2DA16C12-A357-48F7-88DD-612E6901E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4149080"/>
              <a:ext cx="650875" cy="579438"/>
            </a:xfrm>
            <a:custGeom>
              <a:avLst/>
              <a:gdLst>
                <a:gd name="T0" fmla="*/ 0 w 1637"/>
                <a:gd name="T1" fmla="*/ 512 h 1457"/>
                <a:gd name="T2" fmla="*/ 35 w 1637"/>
                <a:gd name="T3" fmla="*/ 566 h 1457"/>
                <a:gd name="T4" fmla="*/ 107 w 1637"/>
                <a:gd name="T5" fmla="*/ 668 h 1457"/>
                <a:gd name="T6" fmla="*/ 185 w 1637"/>
                <a:gd name="T7" fmla="*/ 765 h 1457"/>
                <a:gd name="T8" fmla="*/ 269 w 1637"/>
                <a:gd name="T9" fmla="*/ 856 h 1457"/>
                <a:gd name="T10" fmla="*/ 357 w 1637"/>
                <a:gd name="T11" fmla="*/ 940 h 1457"/>
                <a:gd name="T12" fmla="*/ 449 w 1637"/>
                <a:gd name="T13" fmla="*/ 1020 h 1457"/>
                <a:gd name="T14" fmla="*/ 547 w 1637"/>
                <a:gd name="T15" fmla="*/ 1093 h 1457"/>
                <a:gd name="T16" fmla="*/ 648 w 1637"/>
                <a:gd name="T17" fmla="*/ 1160 h 1457"/>
                <a:gd name="T18" fmla="*/ 754 w 1637"/>
                <a:gd name="T19" fmla="*/ 1221 h 1457"/>
                <a:gd name="T20" fmla="*/ 861 w 1637"/>
                <a:gd name="T21" fmla="*/ 1275 h 1457"/>
                <a:gd name="T22" fmla="*/ 974 w 1637"/>
                <a:gd name="T23" fmla="*/ 1322 h 1457"/>
                <a:gd name="T24" fmla="*/ 1090 w 1637"/>
                <a:gd name="T25" fmla="*/ 1363 h 1457"/>
                <a:gd name="T26" fmla="*/ 1206 w 1637"/>
                <a:gd name="T27" fmla="*/ 1396 h 1457"/>
                <a:gd name="T28" fmla="*/ 1327 w 1637"/>
                <a:gd name="T29" fmla="*/ 1424 h 1457"/>
                <a:gd name="T30" fmla="*/ 1450 w 1637"/>
                <a:gd name="T31" fmla="*/ 1443 h 1457"/>
                <a:gd name="T32" fmla="*/ 1574 w 1637"/>
                <a:gd name="T33" fmla="*/ 1455 h 1457"/>
                <a:gd name="T34" fmla="*/ 1637 w 1637"/>
                <a:gd name="T35" fmla="*/ 1457 h 1457"/>
                <a:gd name="T36" fmla="*/ 1637 w 1637"/>
                <a:gd name="T37" fmla="*/ 433 h 1457"/>
                <a:gd name="T38" fmla="*/ 887 w 1637"/>
                <a:gd name="T39" fmla="*/ 0 h 1457"/>
                <a:gd name="T40" fmla="*/ 0 w 1637"/>
                <a:gd name="T41" fmla="*/ 512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7" h="1457">
                  <a:moveTo>
                    <a:pt x="0" y="512"/>
                  </a:moveTo>
                  <a:lnTo>
                    <a:pt x="35" y="566"/>
                  </a:lnTo>
                  <a:lnTo>
                    <a:pt x="107" y="668"/>
                  </a:lnTo>
                  <a:lnTo>
                    <a:pt x="185" y="765"/>
                  </a:lnTo>
                  <a:lnTo>
                    <a:pt x="269" y="856"/>
                  </a:lnTo>
                  <a:lnTo>
                    <a:pt x="357" y="940"/>
                  </a:lnTo>
                  <a:lnTo>
                    <a:pt x="449" y="1020"/>
                  </a:lnTo>
                  <a:lnTo>
                    <a:pt x="547" y="1093"/>
                  </a:lnTo>
                  <a:lnTo>
                    <a:pt x="648" y="1160"/>
                  </a:lnTo>
                  <a:lnTo>
                    <a:pt x="754" y="1221"/>
                  </a:lnTo>
                  <a:lnTo>
                    <a:pt x="861" y="1275"/>
                  </a:lnTo>
                  <a:lnTo>
                    <a:pt x="974" y="1322"/>
                  </a:lnTo>
                  <a:lnTo>
                    <a:pt x="1090" y="1363"/>
                  </a:lnTo>
                  <a:lnTo>
                    <a:pt x="1206" y="1396"/>
                  </a:lnTo>
                  <a:lnTo>
                    <a:pt x="1327" y="1424"/>
                  </a:lnTo>
                  <a:lnTo>
                    <a:pt x="1450" y="1443"/>
                  </a:lnTo>
                  <a:lnTo>
                    <a:pt x="1574" y="1455"/>
                  </a:lnTo>
                  <a:lnTo>
                    <a:pt x="1637" y="1457"/>
                  </a:lnTo>
                  <a:lnTo>
                    <a:pt x="1637" y="433"/>
                  </a:lnTo>
                  <a:lnTo>
                    <a:pt x="887" y="0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Oval 46">
            <a:extLst>
              <a:ext uri="{FF2B5EF4-FFF2-40B4-BE49-F238E27FC236}">
                <a16:creationId xmlns="" xmlns:a16="http://schemas.microsoft.com/office/drawing/2014/main" id="{8A1B08F6-E8E3-43A4-AE04-8AE2DBC64D6A}"/>
              </a:ext>
            </a:extLst>
          </p:cNvPr>
          <p:cNvSpPr/>
          <p:nvPr/>
        </p:nvSpPr>
        <p:spPr>
          <a:xfrm>
            <a:off x="1672045" y="3370219"/>
            <a:ext cx="2168434" cy="17896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Объекты </a:t>
            </a:r>
            <a:r>
              <a:rPr lang="ru-RU" b="1" i="1" dirty="0" err="1" smtClean="0">
                <a:solidFill>
                  <a:schemeClr val="tx1"/>
                </a:solidFill>
              </a:rPr>
              <a:t>налогоб</a:t>
            </a:r>
            <a:r>
              <a:rPr lang="ru-RU" b="1" i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ложения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клю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274" y="2641658"/>
            <a:ext cx="812465" cy="6590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80459" y="2465755"/>
            <a:ext cx="1406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 SemiBold" pitchFamily="34" charset="0"/>
              </a:rPr>
              <a:t>квартиры,       комнаты</a:t>
            </a:r>
          </a:p>
        </p:txBody>
      </p:sp>
      <p:pic>
        <p:nvPicPr>
          <p:cNvPr id="20" name="Рисунок 19" descr="д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4840" y="2873828"/>
            <a:ext cx="833021" cy="56171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42068" y="2473625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ahnschrift SemiBold" pitchFamily="34" charset="0"/>
              </a:rPr>
              <a:t>жилые дома</a:t>
            </a:r>
          </a:p>
        </p:txBody>
      </p:sp>
      <p:pic>
        <p:nvPicPr>
          <p:cNvPr id="22" name="Рисунок 21" descr="гара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9120" y="4402183"/>
            <a:ext cx="637797" cy="61395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818709" y="3772041"/>
            <a:ext cx="187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 SemiBold" pitchFamily="34" charset="0"/>
              </a:rPr>
              <a:t>гаражи,</a:t>
            </a:r>
          </a:p>
          <a:p>
            <a:r>
              <a:rPr lang="ru-RU" dirty="0" err="1" smtClean="0">
                <a:latin typeface="Bahnschrift SemiBold" pitchFamily="34" charset="0"/>
              </a:rPr>
              <a:t>машино-место</a:t>
            </a:r>
            <a:r>
              <a:rPr lang="ru-RU" dirty="0" smtClean="0">
                <a:latin typeface="Bahnschrift SemiBold" pitchFamily="34" charset="0"/>
              </a:rPr>
              <a:t> </a:t>
            </a:r>
          </a:p>
        </p:txBody>
      </p:sp>
      <p:pic>
        <p:nvPicPr>
          <p:cNvPr id="24" name="Рисунок 23" descr="неза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1271" y="5780963"/>
            <a:ext cx="720080" cy="72008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008813" y="5003073"/>
            <a:ext cx="2477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 SemiBold" pitchFamily="34" charset="0"/>
              </a:rPr>
              <a:t>объекты</a:t>
            </a:r>
          </a:p>
          <a:p>
            <a:r>
              <a:rPr lang="ru-RU" dirty="0" smtClean="0">
                <a:latin typeface="Bahnschrift SemiBold" pitchFamily="34" charset="0"/>
              </a:rPr>
              <a:t>незавершенного                   </a:t>
            </a:r>
          </a:p>
          <a:p>
            <a:r>
              <a:rPr lang="ru-RU" dirty="0" smtClean="0">
                <a:latin typeface="Bahnschrift SemiBold" pitchFamily="34" charset="0"/>
              </a:rPr>
              <a:t>строительства </a:t>
            </a:r>
            <a:endParaRPr lang="ru-RU" dirty="0"/>
          </a:p>
        </p:txBody>
      </p:sp>
      <p:pic>
        <p:nvPicPr>
          <p:cNvPr id="26" name="Рисунок 25" descr="единые комп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4438" y="5736705"/>
            <a:ext cx="692696" cy="69269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31817" y="5091389"/>
            <a:ext cx="2151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 SemiBold" pitchFamily="34" charset="0"/>
              </a:rPr>
              <a:t>единые недвижимые</a:t>
            </a:r>
          </a:p>
          <a:p>
            <a:r>
              <a:rPr lang="ru-RU" dirty="0" smtClean="0">
                <a:latin typeface="Bahnschrift SemiBold" pitchFamily="34" charset="0"/>
              </a:rPr>
              <a:t>комплексы</a:t>
            </a:r>
          </a:p>
        </p:txBody>
      </p:sp>
      <p:pic>
        <p:nvPicPr>
          <p:cNvPr id="30" name="Рисунок 29" descr="комплексы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9573" y="4418206"/>
            <a:ext cx="794174" cy="57180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52549" y="3409405"/>
            <a:ext cx="1733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 SemiBold" pitchFamily="34" charset="0"/>
              </a:rPr>
              <a:t>другие здания,</a:t>
            </a:r>
          </a:p>
          <a:p>
            <a:r>
              <a:rPr lang="ru-RU" dirty="0" smtClean="0">
                <a:latin typeface="Bahnschrift SemiBold" pitchFamily="34" charset="0"/>
              </a:rPr>
              <a:t>строения и</a:t>
            </a:r>
          </a:p>
          <a:p>
            <a:r>
              <a:rPr lang="ru-RU" dirty="0" smtClean="0">
                <a:latin typeface="Bahnschrift SemiBold" pitchFamily="34" charset="0"/>
              </a:rPr>
              <a:t>сооружения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02925" y="1580608"/>
            <a:ext cx="31307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Необлагаемый минимум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 квадратных метрах)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квартиры – 20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комнаты – 10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жилого дома - 50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46765" y="2913017"/>
            <a:ext cx="2847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Льготные категории налогоплательщиков соответствии 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 ст.407 НК РФ: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-Герои СССР и Герои РФ;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-Инвалиды </a:t>
            </a:r>
            <a:r>
              <a:rPr lang="en-US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группы;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-Инвалиды с детства;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-Дети-инвалиды;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-Участники ВОВ ; 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-Участники боевых действий;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-Военнослужащие;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-Пенсионеры и т.д.</a:t>
            </a:r>
          </a:p>
        </p:txBody>
      </p:sp>
      <p:pic>
        <p:nvPicPr>
          <p:cNvPr id="36" name="Рисунок 35" descr="дом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55240" y="1391072"/>
            <a:ext cx="1127764" cy="72008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8766387" y="1463040"/>
            <a:ext cx="2820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Жилой дом, часть жилого дома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0,12%</a:t>
            </a: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дом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75642" y="1836508"/>
            <a:ext cx="760968" cy="64543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630079" y="2133991"/>
            <a:ext cx="3045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Квартира, часть квартиры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0,12%</a:t>
            </a: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единый комплекс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05625" y="2432652"/>
            <a:ext cx="794238" cy="79423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8702675" y="2734883"/>
            <a:ext cx="3093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Единый недвижимый комплекс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0,12%</a:t>
            </a: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незавер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78725" y="3191922"/>
            <a:ext cx="1334816" cy="864096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7132321" y="3348836"/>
            <a:ext cx="3487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Объекты незавершенного строительства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0,12%</a:t>
            </a: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Рисунок 55" descr="гараж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11994" y="3860399"/>
            <a:ext cx="792687" cy="64807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768392" y="4080357"/>
            <a:ext cx="2780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Гараж и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машино-место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0,12%</a:t>
            </a: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Рисунок 57" descr="хоз строение 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60387" y="4364779"/>
            <a:ext cx="826907" cy="836712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7485017" y="4668185"/>
            <a:ext cx="3317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Хозяйственные строения и сооружения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0,12%</a:t>
            </a: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Рисунок 59" descr="тц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80958" y="5150823"/>
            <a:ext cx="1401689" cy="7444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8847908" y="5182829"/>
            <a:ext cx="2934789" cy="53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Административно-офисные и коммерческие объекты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Рисунок 61" descr="хоз строение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21523" y="5733905"/>
            <a:ext cx="848470" cy="692696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7792517" y="5987534"/>
            <a:ext cx="2605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Прочие объекты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</a:p>
        </p:txBody>
      </p:sp>
      <p:pic>
        <p:nvPicPr>
          <p:cNvPr id="49" name="Picture 2" descr="https://mass-images.pro/files/preview/2/06/594b1e91dc2230b65e236788c945de16.png?164611658564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53587" y="845910"/>
            <a:ext cx="969827" cy="969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7" y="443503"/>
            <a:ext cx="10515600" cy="810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КРУПНЫЕ  НАЛОГОПЛАТЕЛЬЩИКИ  РЕГИОНА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7572" y="1237796"/>
            <a:ext cx="10515600" cy="4351338"/>
          </a:xfrm>
        </p:spPr>
        <p:txBody>
          <a:bodyPr/>
          <a:lstStyle/>
          <a:p>
            <a:pPr marL="0" algn="ctr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Филиал  ООО «Газпром </a:t>
            </a:r>
            <a:r>
              <a:rPr lang="ru-RU" sz="1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Санкт-Петербург» </a:t>
            </a:r>
            <a:r>
              <a:rPr lang="ru-RU" sz="1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Холм-Жирковское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ЛПУ МГ</a:t>
            </a:r>
          </a:p>
          <a:p>
            <a:endParaRPr lang="ru-RU" dirty="0"/>
          </a:p>
        </p:txBody>
      </p:sp>
      <p:pic>
        <p:nvPicPr>
          <p:cNvPr id="6" name="Рисунок 5" descr="газ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0" y="1851170"/>
            <a:ext cx="3349330" cy="21852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газ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4331" y="2618611"/>
            <a:ext cx="1854926" cy="141781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kholm-zhirkovsk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9722" y="1851170"/>
            <a:ext cx="3446323" cy="218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/>
          <p:nvPr/>
        </p:nvSpPr>
        <p:spPr>
          <a:xfrm>
            <a:off x="1985555" y="4273453"/>
            <a:ext cx="843860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ООО «Газпром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Санкт-Петербург» — динамично развивающееся газотранспортное предприятие, стратегия которого направлена на обеспечение энергетической стабильности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Северо-Запада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России, а также четкое выполнение контрактных обязательств ПАО «Газпром» по поставкам газа на экспорт. Количество работающих в Холм-Жирковском филиале  предприятии составляет более 300 человек.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82" y="365126"/>
            <a:ext cx="10515600" cy="87584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ПОНЯТИЕ  МЕЖБЮДЖЕТНЫХ ОТНОШЕНИЙ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47" y="2395740"/>
            <a:ext cx="3043647" cy="404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1728921" y="1151844"/>
            <a:ext cx="1512168" cy="1080120"/>
          </a:xfrm>
          <a:prstGeom prst="cloud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84134" y="136149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99"/>
                </a:solidFill>
                <a:latin typeface="Book Antiqua" pitchFamily="18" charset="0"/>
              </a:rPr>
              <a:t>Нужна помощь?</a:t>
            </a:r>
            <a:endParaRPr lang="ru-RU" sz="1400" b="1" i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038897" y="1476102"/>
            <a:ext cx="6264696" cy="1881051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взаимоотношения между федеральными органами государственной власти, органами государственной власти субъектов Российской Федерации, органами местного самоуправления по вопросам регулирования бюджетных правоотношений, организации и осуществления бюджетного процесса.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4051960" y="4310742"/>
            <a:ext cx="6264696" cy="1541417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3" y="325937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ВИДЫ    МЕЖБЮДЖЕТНЫХ  ТРАНСФЕРТОВ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E682433-501A-4A36-960D-23DE6CBB5DEA}"/>
              </a:ext>
            </a:extLst>
          </p:cNvPr>
          <p:cNvSpPr/>
          <p:nvPr/>
        </p:nvSpPr>
        <p:spPr>
          <a:xfrm flipV="1">
            <a:off x="1040860" y="1451502"/>
            <a:ext cx="4788000" cy="19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5" name="Right Triangle 30">
            <a:extLst>
              <a:ext uri="{FF2B5EF4-FFF2-40B4-BE49-F238E27FC236}">
                <a16:creationId xmlns:a16="http://schemas.microsoft.com/office/drawing/2014/main" xmlns="" id="{F0BE880E-A1B2-441A-B69E-48CC871BCB90}"/>
              </a:ext>
            </a:extLst>
          </p:cNvPr>
          <p:cNvSpPr/>
          <p:nvPr/>
        </p:nvSpPr>
        <p:spPr>
          <a:xfrm rot="5400000">
            <a:off x="925914" y="1325828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41">
            <a:extLst>
              <a:ext uri="{FF2B5EF4-FFF2-40B4-BE49-F238E27FC236}">
                <a16:creationId xmlns:a16="http://schemas.microsoft.com/office/drawing/2014/main" xmlns="" id="{E7F90C88-688C-48E0-9AE4-EB94B6AB5936}"/>
              </a:ext>
            </a:extLst>
          </p:cNvPr>
          <p:cNvSpPr/>
          <p:nvPr/>
        </p:nvSpPr>
        <p:spPr>
          <a:xfrm rot="10800000" flipV="1">
            <a:off x="4393524" y="2507770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E191D03-53A3-45E7-A6BF-D36C2FEAB066}"/>
              </a:ext>
            </a:extLst>
          </p:cNvPr>
          <p:cNvSpPr/>
          <p:nvPr/>
        </p:nvSpPr>
        <p:spPr>
          <a:xfrm>
            <a:off x="1046499" y="3652775"/>
            <a:ext cx="4788000" cy="19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i="1" u="sng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Субсидии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- межбюджетные </a:t>
            </a:r>
          </a:p>
          <a:p>
            <a:pPr lvl="0"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трансферты, предоставляемые </a:t>
            </a:r>
          </a:p>
          <a:p>
            <a:pPr lvl="0"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бюджету другого уровня на условиях долевого финансирования расходов</a:t>
            </a:r>
          </a:p>
        </p:txBody>
      </p:sp>
      <p:sp>
        <p:nvSpPr>
          <p:cNvPr id="8" name="Right Triangle 33">
            <a:extLst>
              <a:ext uri="{FF2B5EF4-FFF2-40B4-BE49-F238E27FC236}">
                <a16:creationId xmlns:a16="http://schemas.microsoft.com/office/drawing/2014/main" xmlns="" id="{06D22737-AF20-4D5D-B682-834C1B4205BC}"/>
              </a:ext>
            </a:extLst>
          </p:cNvPr>
          <p:cNvSpPr/>
          <p:nvPr/>
        </p:nvSpPr>
        <p:spPr>
          <a:xfrm>
            <a:off x="925914" y="4886818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4">
            <a:extLst>
              <a:ext uri="{FF2B5EF4-FFF2-40B4-BE49-F238E27FC236}">
                <a16:creationId xmlns:a16="http://schemas.microsoft.com/office/drawing/2014/main" xmlns="" id="{E04AA2DC-D97B-4894-BBC5-93BFC533AAAD}"/>
              </a:ext>
            </a:extLst>
          </p:cNvPr>
          <p:cNvSpPr/>
          <p:nvPr/>
        </p:nvSpPr>
        <p:spPr>
          <a:xfrm rot="10800000">
            <a:off x="4399164" y="3584959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/>
            <a:endParaRPr lang="ru-RU" sz="2800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980189F1-9A3F-4534-B530-010EBFA915E4}"/>
              </a:ext>
            </a:extLst>
          </p:cNvPr>
          <p:cNvSpPr/>
          <p:nvPr/>
        </p:nvSpPr>
        <p:spPr>
          <a:xfrm>
            <a:off x="6342817" y="1451503"/>
            <a:ext cx="4788000" cy="19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Pentagon 42">
            <a:extLst>
              <a:ext uri="{FF2B5EF4-FFF2-40B4-BE49-F238E27FC236}">
                <a16:creationId xmlns:a16="http://schemas.microsoft.com/office/drawing/2014/main" xmlns="" id="{F0A45BF4-890D-4CBD-B601-20A4AD98193E}"/>
              </a:ext>
            </a:extLst>
          </p:cNvPr>
          <p:cNvSpPr/>
          <p:nvPr/>
        </p:nvSpPr>
        <p:spPr>
          <a:xfrm>
            <a:off x="6217578" y="2507771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ight Triangle 32">
            <a:extLst>
              <a:ext uri="{FF2B5EF4-FFF2-40B4-BE49-F238E27FC236}">
                <a16:creationId xmlns:a16="http://schemas.microsoft.com/office/drawing/2014/main" xmlns="" id="{EFEF72E6-193C-46B3-9D28-EA9EB62AA287}"/>
              </a:ext>
            </a:extLst>
          </p:cNvPr>
          <p:cNvSpPr/>
          <p:nvPr/>
        </p:nvSpPr>
        <p:spPr>
          <a:xfrm rot="10800000">
            <a:off x="10361685" y="1325828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CFA824E4-74AA-4295-BC78-1AFE4A132058}"/>
              </a:ext>
            </a:extLst>
          </p:cNvPr>
          <p:cNvSpPr/>
          <p:nvPr/>
        </p:nvSpPr>
        <p:spPr>
          <a:xfrm flipV="1">
            <a:off x="6348456" y="3652775"/>
            <a:ext cx="4788000" cy="198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4" name="Pentagon 37">
            <a:extLst>
              <a:ext uri="{FF2B5EF4-FFF2-40B4-BE49-F238E27FC236}">
                <a16:creationId xmlns:a16="http://schemas.microsoft.com/office/drawing/2014/main" xmlns="" id="{398E7196-C137-4119-8AA7-305C33D57361}"/>
              </a:ext>
            </a:extLst>
          </p:cNvPr>
          <p:cNvSpPr/>
          <p:nvPr/>
        </p:nvSpPr>
        <p:spPr>
          <a:xfrm flipV="1">
            <a:off x="6223216" y="3584960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ight Triangle 31">
            <a:extLst>
              <a:ext uri="{FF2B5EF4-FFF2-40B4-BE49-F238E27FC236}">
                <a16:creationId xmlns:a16="http://schemas.microsoft.com/office/drawing/2014/main" xmlns="" id="{76427FF4-F2E1-480A-9AF0-9115C3ADAC7A}"/>
              </a:ext>
            </a:extLst>
          </p:cNvPr>
          <p:cNvSpPr/>
          <p:nvPr/>
        </p:nvSpPr>
        <p:spPr>
          <a:xfrm rot="16200000">
            <a:off x="10361685" y="4886818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49829" y="1621860"/>
            <a:ext cx="3313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Дотации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- денежная помощь со стороны бюджета другого уровня, предоставляемая на безвозмездной и безвозвратной основе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2DBDF1-2768-468E-8ABC-D837A2A075B8}"/>
              </a:ext>
            </a:extLst>
          </p:cNvPr>
          <p:cNvSpPr txBox="1"/>
          <p:nvPr/>
        </p:nvSpPr>
        <p:spPr>
          <a:xfrm>
            <a:off x="5015882" y="3568799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1771" y="1556546"/>
            <a:ext cx="34355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u="sng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Субвенции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– межбюджетные трансферты, предоставляемые местным бюджетам на исполнение переданных государственных полномочий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21480" y="4028105"/>
            <a:ext cx="3138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u="sng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Иные межбюджетные трансферты</a:t>
            </a:r>
            <a:endParaRPr lang="ru-RU" b="1" u="sng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5" name="Рисунок 24" descr="инвестиц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1004" y="2573385"/>
            <a:ext cx="1110343" cy="862148"/>
          </a:xfrm>
          <a:prstGeom prst="rect">
            <a:avLst/>
          </a:prstGeom>
        </p:spPr>
      </p:pic>
      <p:sp>
        <p:nvSpPr>
          <p:cNvPr id="26" name="object 58"/>
          <p:cNvSpPr/>
          <p:nvPr/>
        </p:nvSpPr>
        <p:spPr>
          <a:xfrm>
            <a:off x="4794069" y="3631474"/>
            <a:ext cx="1123405" cy="888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1"/>
          <p:cNvSpPr/>
          <p:nvPr/>
        </p:nvSpPr>
        <p:spPr>
          <a:xfrm>
            <a:off x="6283234" y="2560320"/>
            <a:ext cx="1084217" cy="875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Рисунок 29" descr="деньг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5667" y="3621942"/>
            <a:ext cx="901155" cy="98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37" y="600890"/>
            <a:ext cx="10515600" cy="1259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МЕЖБЮДЖЕТНЫХ  ТРАНСФЕРТОВ   В  2022-2024 гг.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40526" y="1704702"/>
          <a:ext cx="7850778" cy="392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 descr="бюджет на форза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6354" y="3892733"/>
            <a:ext cx="2795452" cy="253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РАСХОДОВАНИЯ СРЕДСТВ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7543" y="1329236"/>
            <a:ext cx="9681754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</a:t>
            </a:r>
            <a:r>
              <a:rPr lang="ru-RU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являющимися источниками финансирования дефицита бюджета.</a:t>
            </a:r>
            <a:endParaRPr lang="ru-RU" sz="1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23" y="1001783"/>
            <a:ext cx="1030952" cy="1022960"/>
          </a:xfrm>
          <a:prstGeom prst="rect">
            <a:avLst/>
          </a:prstGeom>
        </p:spPr>
      </p:pic>
      <p:sp>
        <p:nvSpPr>
          <p:cNvPr id="14" name="Блок-схема: несколько документов 13"/>
          <p:cNvSpPr/>
          <p:nvPr/>
        </p:nvSpPr>
        <p:spPr>
          <a:xfrm>
            <a:off x="4345486" y="1967847"/>
            <a:ext cx="2952387" cy="1224136"/>
          </a:xfrm>
          <a:prstGeom prst="flowChartMultidocument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Book Antiqua" pitchFamily="18" charset="0"/>
              </a:rPr>
              <a:t>РАСХОДЫ делятся: </a:t>
            </a:r>
            <a:endParaRPr lang="ru-RU" sz="20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2695267">
            <a:off x="3035821" y="3052379"/>
            <a:ext cx="346574" cy="936121"/>
          </a:xfrm>
          <a:prstGeom prst="downArrow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31138" y="3266378"/>
            <a:ext cx="412647" cy="978388"/>
          </a:xfrm>
          <a:prstGeom prst="downArrow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 algn="ctr">
            <a:solidFill>
              <a:srgbClr val="F8F8F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59692" y="3279440"/>
            <a:ext cx="432044" cy="978388"/>
          </a:xfrm>
          <a:prstGeom prst="downArrow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 algn="ctr">
            <a:solidFill>
              <a:srgbClr val="F8F8F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906696">
            <a:off x="8484006" y="3039343"/>
            <a:ext cx="344625" cy="936065"/>
          </a:xfrm>
          <a:prstGeom prst="downArrow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 algn="ctr">
            <a:solidFill>
              <a:srgbClr val="F8F8F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Прямоугольник с двумя вырезанными соседними углами 18"/>
          <p:cNvSpPr/>
          <p:nvPr/>
        </p:nvSpPr>
        <p:spPr>
          <a:xfrm>
            <a:off x="1400285" y="4218154"/>
            <a:ext cx="1814973" cy="1008139"/>
          </a:xfrm>
          <a:prstGeom prst="snip2SameRect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По типам расходных обязательств</a:t>
            </a:r>
            <a:endParaRPr lang="ru-RU" sz="1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0" name="Прямоугольник с двумя вырезанными соседними углами 19"/>
          <p:cNvSpPr/>
          <p:nvPr/>
        </p:nvSpPr>
        <p:spPr>
          <a:xfrm>
            <a:off x="3882227" y="4414098"/>
            <a:ext cx="1814973" cy="1008139"/>
          </a:xfrm>
          <a:prstGeom prst="snip2SameRect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 algn="ctr">
            <a:solidFill>
              <a:srgbClr val="F8F8F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По муниципальным программам</a:t>
            </a:r>
            <a:endParaRPr lang="ru-RU" sz="1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1" name="Прямоугольник с двумя вырезанными соседними углами 20"/>
          <p:cNvSpPr/>
          <p:nvPr/>
        </p:nvSpPr>
        <p:spPr>
          <a:xfrm>
            <a:off x="6301775" y="4427159"/>
            <a:ext cx="1887512" cy="1008139"/>
          </a:xfrm>
          <a:prstGeom prst="snip2SameRect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 algn="ctr">
            <a:solidFill>
              <a:srgbClr val="F8F8F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По функциям муниципального образования</a:t>
            </a:r>
            <a:endParaRPr lang="ru-RU" sz="1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2" name="Прямоугольник с двумя вырезанными соседними углами 21"/>
          <p:cNvSpPr/>
          <p:nvPr/>
        </p:nvSpPr>
        <p:spPr>
          <a:xfrm>
            <a:off x="8769071" y="4178965"/>
            <a:ext cx="1655548" cy="1008139"/>
          </a:xfrm>
          <a:prstGeom prst="snip2SameRect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 algn="ctr">
            <a:solidFill>
              <a:srgbClr val="F8F8F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 smtClean="0">
              <a:latin typeface="Book Antiqua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ook Antiqua" pitchFamily="18" charset="0"/>
              </a:rPr>
              <a:t>По ведомствам</a:t>
            </a:r>
            <a:endParaRPr lang="ru-RU" sz="1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5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5292" y="5615286"/>
            <a:ext cx="9548948" cy="615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92" y="365125"/>
            <a:ext cx="10515600" cy="8497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ПО РАЗДЕЛАМ  БЮДЖЕТА  </a:t>
            </a:r>
            <a:b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2022-2024  ГОДАХ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639020" y="1144624"/>
            <a:ext cx="1781640" cy="858901"/>
            <a:chOff x="708668" y="38794"/>
            <a:chExt cx="1781640" cy="85890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08668" y="38794"/>
              <a:ext cx="1781640" cy="858901"/>
            </a:xfrm>
            <a:prstGeom prst="roundRect">
              <a:avLst>
                <a:gd name="adj" fmla="val 16670"/>
              </a:avLst>
            </a:prstGeom>
            <a:solidFill>
              <a:srgbClr val="0099FF"/>
            </a:solidFill>
            <a:ln>
              <a:solidFill>
                <a:srgbClr val="0066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750604" y="80730"/>
              <a:ext cx="1697768" cy="775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Общегосударственные вопросы</a:t>
              </a:r>
              <a:endParaRPr lang="ru-RU" sz="16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Стрелка углом вверх 21"/>
          <p:cNvSpPr/>
          <p:nvPr/>
        </p:nvSpPr>
        <p:spPr>
          <a:xfrm rot="5400000">
            <a:off x="1930252" y="1942925"/>
            <a:ext cx="728912" cy="82984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Группа 22"/>
          <p:cNvGrpSpPr/>
          <p:nvPr/>
        </p:nvGrpSpPr>
        <p:grpSpPr>
          <a:xfrm>
            <a:off x="2713397" y="2111275"/>
            <a:ext cx="1644565" cy="858901"/>
            <a:chOff x="1859130" y="1003624"/>
            <a:chExt cx="1644565" cy="85890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859130" y="1003624"/>
              <a:ext cx="1644565" cy="858901"/>
            </a:xfrm>
            <a:prstGeom prst="roundRect">
              <a:avLst>
                <a:gd name="adj" fmla="val 16670"/>
              </a:avLst>
            </a:prstGeom>
            <a:solidFill>
              <a:srgbClr val="0099FF"/>
            </a:solidFill>
            <a:ln>
              <a:solidFill>
                <a:srgbClr val="0066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901066" y="1045560"/>
              <a:ext cx="1560693" cy="775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Национальная оборона</a:t>
              </a:r>
              <a:endParaRPr lang="ru-RU" sz="16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Стрелка углом вверх 25"/>
          <p:cNvSpPr/>
          <p:nvPr/>
        </p:nvSpPr>
        <p:spPr>
          <a:xfrm rot="5400000">
            <a:off x="3001407" y="2909578"/>
            <a:ext cx="728912" cy="82984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Группа 26"/>
          <p:cNvGrpSpPr/>
          <p:nvPr/>
        </p:nvGrpSpPr>
        <p:grpSpPr>
          <a:xfrm>
            <a:off x="3772557" y="3064864"/>
            <a:ext cx="1877559" cy="858901"/>
            <a:chOff x="3009592" y="1968454"/>
            <a:chExt cx="1877559" cy="858901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009592" y="1968454"/>
              <a:ext cx="1877559" cy="858901"/>
            </a:xfrm>
            <a:prstGeom prst="roundRect">
              <a:avLst>
                <a:gd name="adj" fmla="val 16670"/>
              </a:avLst>
            </a:prstGeom>
            <a:solidFill>
              <a:srgbClr val="0099FF"/>
            </a:solidFill>
            <a:ln>
              <a:solidFill>
                <a:srgbClr val="0066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051528" y="2010390"/>
              <a:ext cx="1793687" cy="775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Национальная экономика</a:t>
              </a:r>
              <a:endParaRPr lang="ru-RU" sz="16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0" name="Стрелка углом вверх 29"/>
          <p:cNvSpPr/>
          <p:nvPr/>
        </p:nvSpPr>
        <p:spPr>
          <a:xfrm rot="5400000">
            <a:off x="4137875" y="3863166"/>
            <a:ext cx="728912" cy="82984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Группа 30"/>
          <p:cNvGrpSpPr/>
          <p:nvPr/>
        </p:nvGrpSpPr>
        <p:grpSpPr>
          <a:xfrm>
            <a:off x="4918631" y="4083766"/>
            <a:ext cx="1962852" cy="858901"/>
            <a:chOff x="4159453" y="2945678"/>
            <a:chExt cx="1962852" cy="85890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159453" y="2945678"/>
              <a:ext cx="1962852" cy="858901"/>
            </a:xfrm>
            <a:prstGeom prst="roundRect">
              <a:avLst>
                <a:gd name="adj" fmla="val 16670"/>
              </a:avLst>
            </a:prstGeom>
            <a:solidFill>
              <a:srgbClr val="0099FF"/>
            </a:solidFill>
            <a:ln>
              <a:solidFill>
                <a:srgbClr val="0066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201389" y="2987614"/>
              <a:ext cx="1878980" cy="775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Жилищно-коммунальное хозяйство</a:t>
              </a:r>
              <a:endParaRPr lang="ru-RU" sz="16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4" name="Стрелка углом вверх 33"/>
          <p:cNvSpPr/>
          <p:nvPr/>
        </p:nvSpPr>
        <p:spPr>
          <a:xfrm rot="5400000">
            <a:off x="5274344" y="4869005"/>
            <a:ext cx="728912" cy="82984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Группа 43"/>
          <p:cNvGrpSpPr/>
          <p:nvPr/>
        </p:nvGrpSpPr>
        <p:grpSpPr>
          <a:xfrm>
            <a:off x="6060178" y="5011230"/>
            <a:ext cx="1900444" cy="858901"/>
            <a:chOff x="5310516" y="3898114"/>
            <a:chExt cx="1900444" cy="858901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310516" y="3898114"/>
              <a:ext cx="1900444" cy="858901"/>
            </a:xfrm>
            <a:prstGeom prst="roundRect">
              <a:avLst>
                <a:gd name="adj" fmla="val 16670"/>
              </a:avLst>
            </a:prstGeom>
            <a:solidFill>
              <a:srgbClr val="0099FF"/>
            </a:solidFill>
            <a:ln>
              <a:solidFill>
                <a:srgbClr val="0066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5352452" y="3940050"/>
              <a:ext cx="1816572" cy="775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Культура, кинематография</a:t>
              </a:r>
              <a:endParaRPr lang="ru-RU" sz="16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Стрелка углом вверх 48"/>
          <p:cNvSpPr/>
          <p:nvPr/>
        </p:nvSpPr>
        <p:spPr>
          <a:xfrm rot="5400000">
            <a:off x="6397750" y="5809532"/>
            <a:ext cx="728912" cy="82984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0" name="Группа 49"/>
          <p:cNvGrpSpPr/>
          <p:nvPr/>
        </p:nvGrpSpPr>
        <p:grpSpPr>
          <a:xfrm>
            <a:off x="7201883" y="5999099"/>
            <a:ext cx="1759345" cy="858901"/>
            <a:chOff x="6460978" y="4862943"/>
            <a:chExt cx="1759345" cy="85890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6460978" y="4862943"/>
              <a:ext cx="1759345" cy="858901"/>
            </a:xfrm>
            <a:prstGeom prst="roundRect">
              <a:avLst>
                <a:gd name="adj" fmla="val 16670"/>
              </a:avLst>
            </a:prstGeom>
            <a:solidFill>
              <a:srgbClr val="0099FF"/>
            </a:solidFill>
            <a:ln>
              <a:solidFill>
                <a:srgbClr val="0066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6502914" y="4904879"/>
              <a:ext cx="1675473" cy="775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Социальная политика</a:t>
              </a:r>
              <a:endParaRPr lang="ru-RU" sz="16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5" name="Рисунок 54" descr="власт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199" y="1174742"/>
            <a:ext cx="734482" cy="81608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41" y="2177023"/>
            <a:ext cx="649463" cy="649463"/>
          </a:xfrm>
          <a:prstGeom prst="rect">
            <a:avLst/>
          </a:prstGeom>
        </p:spPr>
      </p:pic>
      <p:pic>
        <p:nvPicPr>
          <p:cNvPr id="57" name="Рисунок 56" descr="экономи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0990" y="2800360"/>
            <a:ext cx="792962" cy="873097"/>
          </a:xfrm>
          <a:prstGeom prst="rect">
            <a:avLst/>
          </a:prstGeom>
        </p:spPr>
      </p:pic>
      <p:pic>
        <p:nvPicPr>
          <p:cNvPr id="58" name="Рисунок 57" descr="жкх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7149" y="3888967"/>
            <a:ext cx="781703" cy="817925"/>
          </a:xfrm>
          <a:prstGeom prst="rect">
            <a:avLst/>
          </a:prstGeom>
        </p:spPr>
      </p:pic>
      <p:pic>
        <p:nvPicPr>
          <p:cNvPr id="59" name="Рисунок 58" descr="культур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8681" y="4941168"/>
            <a:ext cx="914664" cy="685996"/>
          </a:xfrm>
          <a:prstGeom prst="rect">
            <a:avLst/>
          </a:prstGeom>
        </p:spPr>
      </p:pic>
      <p:pic>
        <p:nvPicPr>
          <p:cNvPr id="60" name="Рисунок 59" descr="дитации кош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038" y="5742569"/>
            <a:ext cx="720080" cy="91948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3878" y="3190560"/>
            <a:ext cx="3639457" cy="363945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3520531" y="1371600"/>
            <a:ext cx="892445" cy="588764"/>
            <a:chOff x="2581205" y="147707"/>
            <a:chExt cx="892445" cy="694202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Прямоугольник 77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654,3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658,0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661,1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4469767" y="2360024"/>
            <a:ext cx="892445" cy="588764"/>
            <a:chOff x="2581205" y="147707"/>
            <a:chExt cx="892445" cy="694202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Прямоугольник 89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281,2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289,5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299,6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5745571" y="3283134"/>
            <a:ext cx="1151617" cy="588764"/>
            <a:chOff x="2581205" y="147707"/>
            <a:chExt cx="892445" cy="694202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9" name="Прямоугольник 98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2 048,1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2 092,1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2 134,6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021377" y="4310745"/>
            <a:ext cx="1151617" cy="588764"/>
            <a:chOff x="2581205" y="147707"/>
            <a:chExt cx="892445" cy="694202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Прямоугольник 104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12 633,7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9 715,2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10 690,3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8127366" y="5377544"/>
            <a:ext cx="1151617" cy="588764"/>
            <a:chOff x="2581205" y="147707"/>
            <a:chExt cx="892445" cy="694202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Прямоугольник 119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100,0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100,0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100,0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ru-RU" sz="1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9102726" y="6269236"/>
            <a:ext cx="1151617" cy="588764"/>
            <a:chOff x="2581205" y="147707"/>
            <a:chExt cx="892445" cy="694202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9" name="Прямоугольник 128"/>
            <p:cNvSpPr/>
            <p:nvPr/>
          </p:nvSpPr>
          <p:spPr>
            <a:xfrm>
              <a:off x="2581205" y="147707"/>
              <a:ext cx="892445" cy="694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75,0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75,0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75,0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ru-RU" sz="1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7988510" y="2269305"/>
            <a:ext cx="1204349" cy="3693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 год</a:t>
            </a:r>
            <a:endParaRPr lang="ru-RU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676486" y="2839717"/>
            <a:ext cx="1204349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2023 год</a:t>
            </a:r>
            <a:endParaRPr lang="ru-RU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233836" y="3384002"/>
            <a:ext cx="1204349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2024 год</a:t>
            </a:r>
            <a:endParaRPr lang="ru-RU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ПРОГРАММНЫЙ  БЮДЖЕТ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689" y="1175659"/>
            <a:ext cx="4870271" cy="2730135"/>
          </a:xfrm>
        </p:spPr>
        <p:txBody>
          <a:bodyPr>
            <a:noAutofit/>
          </a:bodyPr>
          <a:lstStyle/>
          <a:p>
            <a:pPr marL="0" algn="just">
              <a:lnSpc>
                <a:spcPct val="110000"/>
              </a:lnSpc>
            </a:pP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 </a:t>
            </a:r>
          </a:p>
          <a:p>
            <a:pPr marL="0" algn="just">
              <a:lnSpc>
                <a:spcPct val="110000"/>
              </a:lnSpc>
            </a:pP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ограммы о ним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572" y="4767943"/>
            <a:ext cx="5029199" cy="178961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22" y="979896"/>
            <a:ext cx="7837471" cy="5878104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5942864" y="1900314"/>
            <a:ext cx="47033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</a:p>
          <a:p>
            <a:pPr algn="just"/>
            <a:endParaRPr lang="ru-RU" sz="1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98875" y="1268942"/>
            <a:ext cx="533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Программный бюджет – это:</a:t>
            </a:r>
          </a:p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951571" y="3620255"/>
            <a:ext cx="46032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</a:p>
          <a:p>
            <a:pPr algn="just"/>
            <a:endParaRPr lang="ru-RU" sz="14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038657" y="5220348"/>
            <a:ext cx="44377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</a:p>
          <a:p>
            <a:pPr algn="just"/>
            <a:endParaRPr lang="ru-RU" sz="14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endParaRPr lang="ru-RU" sz="14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МУНИЦИПАЛЬНЫЕ   ПРОГРАММЫ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71010" y="929307"/>
            <a:ext cx="91752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lnSpc>
                <a:spcPct val="110000"/>
              </a:lnSpc>
              <a:spcBef>
                <a:spcPts val="1000"/>
              </a:spcBef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результаты которых осуществляет распорядитель бюджетных средств соответственно возложенных на него функций.</a:t>
            </a: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5" name="Рисунок 24" descr="программ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35" y="940526"/>
            <a:ext cx="1173547" cy="115175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65758" y="2283491"/>
            <a:ext cx="24166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Холм-Жирковского городского поселения является программным бюджетом. Формирование и исполнение расходной части бюджета происходит через реализацию муниципальных программ.</a:t>
            </a:r>
          </a:p>
          <a:p>
            <a:pPr algn="just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3220359" y="2310016"/>
          <a:ext cx="705678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" name="Рисунок 35" descr="менеджмен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7336" y="2702875"/>
            <a:ext cx="1128125" cy="84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социал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7638" y="2670056"/>
            <a:ext cx="1544707" cy="1028799"/>
          </a:xfrm>
          <a:prstGeom prst="rect">
            <a:avLst/>
          </a:prstGeom>
        </p:spPr>
      </p:pic>
      <p:pic>
        <p:nvPicPr>
          <p:cNvPr id="40" name="Рисунок 39" descr="село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69603" y="2519671"/>
            <a:ext cx="1196752" cy="119675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18767" y="4001979"/>
            <a:ext cx="1685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Программы</a:t>
            </a:r>
            <a:r>
              <a:rPr lang="ru-RU" dirty="0" smtClean="0"/>
              <a:t> </a:t>
            </a:r>
            <a:r>
              <a:rPr lang="ru-RU" dirty="0" smtClean="0">
                <a:latin typeface="Bookman Old Style" pitchFamily="18" charset="0"/>
              </a:rPr>
              <a:t>поддержки отраслей экономики </a:t>
            </a:r>
          </a:p>
        </p:txBody>
      </p:sp>
      <p:pic>
        <p:nvPicPr>
          <p:cNvPr id="44" name="Рисунок 43" descr="обж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50045" y="2722308"/>
            <a:ext cx="1137091" cy="79208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166135" y="5465020"/>
            <a:ext cx="5296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Направленность муниципальных программ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7A373-3D50-4367-B6BF-2D1E2C00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" y="623878"/>
            <a:ext cx="10515600" cy="92796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ВСТУПЛЕНИЕ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72443" y="1632858"/>
            <a:ext cx="59566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проекта важнейшего финансового документа муниципального образования «Холм-Жирковский район» Смоленской области  - бюджетом  муниципального района. </a:t>
            </a:r>
          </a:p>
          <a:p>
            <a:pPr algn="just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житель Холм-Жирковского района является участником формирования бюджета с одной стороны, как налогоплательщик, наполняя доходы бюджета, с другой — он получает часть расходов как потребитель общественных услуг. 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4" y="1841865"/>
            <a:ext cx="407561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1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754" y="208371"/>
            <a:ext cx="10515600" cy="10848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«Комплексное развитие территории Холм-Жирковского городского поселения»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1418" y="1321414"/>
            <a:ext cx="962732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проживания на территории Холм-Жирковского городского  поселения Холм-Жирковского района Смоленской области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1132"/>
            <a:ext cx="1031966" cy="79683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113417" y="1969367"/>
            <a:ext cx="522514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улучшение условий жизнедеятельности населения городского поселения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static.tildacdn.com/tild3835-6335-4461-a366-643866333335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909" y="4676943"/>
            <a:ext cx="3553100" cy="2181057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005840" y="2134830"/>
            <a:ext cx="4815840" cy="270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мероприятий:</a:t>
            </a:r>
          </a:p>
          <a:p>
            <a:pPr algn="just"/>
            <a:endParaRPr lang="ru-RU" i="1" dirty="0" smtClean="0">
              <a:solidFill>
                <a:srgbClr val="7030A0"/>
              </a:solidFill>
            </a:endParaRPr>
          </a:p>
          <a:p>
            <a:pPr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"Организация и проведение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мероприятий»</a:t>
            </a:r>
          </a:p>
          <a:p>
            <a:pPr algn="just"/>
            <a:endParaRPr lang="ru-RU" i="1" dirty="0" smtClean="0">
              <a:solidFill>
                <a:srgbClr val="7030A0"/>
              </a:solidFill>
            </a:endParaRPr>
          </a:p>
          <a:p>
            <a:pPr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"Благоустройство территории Холм-Жирковского городского поселения"</a:t>
            </a:r>
          </a:p>
          <a:p>
            <a:pPr algn="just"/>
            <a:endParaRPr lang="ru-RU" i="1" dirty="0" smtClean="0">
              <a:solidFill>
                <a:srgbClr val="7030A0"/>
              </a:solidFill>
            </a:endParaRPr>
          </a:p>
          <a:p>
            <a:pPr algn="just"/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032" name="AutoShape 8" descr="https://ia41.ru/wp-content/uploads/2017/11/gorodskaya-sre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ia41.ru/wp-content/uploads/2017/11/gorodskaya-sre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ia41.ru/wp-content/uploads/2017/11/gorodskaya-sre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foxgum.ru/assets/img/dealers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foxgum.ru/assets/img/dealers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 descr="https://foxgum.ru/assets/img/dealers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24" y="1236892"/>
            <a:ext cx="1209961" cy="74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9" name="AutoShape 25" descr="https://foxgum.ru/assets/img/dealers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3" y="3329527"/>
            <a:ext cx="847034" cy="896137"/>
          </a:xfrm>
          <a:prstGeom prst="rect">
            <a:avLst/>
          </a:prstGeom>
        </p:spPr>
      </p:pic>
      <p:graphicFrame>
        <p:nvGraphicFramePr>
          <p:cNvPr id="41" name="Диаграмма 40"/>
          <p:cNvGraphicFramePr/>
          <p:nvPr/>
        </p:nvGraphicFramePr>
        <p:xfrm>
          <a:off x="6387737" y="2782387"/>
          <a:ext cx="5094513" cy="334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Диаграмма 50"/>
          <p:cNvGraphicFramePr/>
          <p:nvPr/>
        </p:nvGraphicFramePr>
        <p:xfrm>
          <a:off x="165463" y="4219303"/>
          <a:ext cx="3844834" cy="2638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1" y="365125"/>
            <a:ext cx="1071372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"Формирование современной городской среды на территории муниципального образования Холм-Жирковского городского поселения на 2018-2022 годы"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2411" y="1990299"/>
            <a:ext cx="101106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повышение уровня благоустройства  территории  Холм-Жирковского городского поселения Холм-Жирковского района Смоленской области 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7" y="1697300"/>
            <a:ext cx="1254035" cy="1111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406639" y="2700886"/>
            <a:ext cx="3735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"Формирование комфортной городской среды"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https://www.clipartkey.com/mpngs/m/8-80582_park-clipart-community-park-park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186" y="2647812"/>
            <a:ext cx="1271392" cy="106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7498080" y="3863480"/>
            <a:ext cx="3644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"Мероприятия по благоустройству мест массового посещения"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AutoShape 8" descr="https://pbs.twimg.com/profile_banners/744351606037155840/1480799624/1500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4411"/>
            <a:ext cx="12192000" cy="95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5667" y="3892732"/>
            <a:ext cx="1214847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" name="Диаграмма 22"/>
          <p:cNvGraphicFramePr/>
          <p:nvPr/>
        </p:nvGraphicFramePr>
        <p:xfrm>
          <a:off x="600892" y="2847703"/>
          <a:ext cx="5408022" cy="304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51" y="5218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"Комплексное развитие систем коммунальной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ифраструктуры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Холм-Жирковского городского поселения 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3670" y="1990300"/>
            <a:ext cx="3095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оптимизация, развитие и модернизация коммунальных систем жизнеобеспечения для сохранения их работоспособности и обеспечения целевых параметров, улучшения их состояния, а также повышения качества предоставления коммунальных услуг потребителям Холм-Жирковского городского поселения Холм-Жирковского района Смоленской области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756" y="2090057"/>
            <a:ext cx="1737360" cy="131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326779" y="2243686"/>
            <a:ext cx="4802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"Комплексное развитие систем водоснабжения"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990010" y="3435533"/>
          <a:ext cx="6348549" cy="301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Рисунок 23" descr="город безопаст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54925"/>
            <a:ext cx="1632857" cy="133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754" y="3781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"Отлов безнадзорных (бездомных) собак на территории Холм-Жирковского городского поселения 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9660" y="1702917"/>
            <a:ext cx="9529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снижение динамики роста количества безнадзорных (бездомных) собак</a:t>
            </a:r>
          </a:p>
          <a:p>
            <a:pPr algn="just"/>
            <a:endParaRPr lang="ru-RU" dirty="0"/>
          </a:p>
        </p:txBody>
      </p:sp>
      <p:pic>
        <p:nvPicPr>
          <p:cNvPr id="35846" name="Picture 6" descr="https://yt3.ggpht.com/a/AATXAJxTuLr5XfAgB-Eb4mN9BdCwC0jzN5tWyJl-B5cx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09" y="1332411"/>
            <a:ext cx="1123406" cy="11234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12080" y="2113058"/>
            <a:ext cx="5721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"Отлов безнадзорных (бездомных) собак в местах их естественного обитания"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2" name="Picture 12" descr="https://img2.freepng.ru/20180927/weg/kisspng-puppy-kitten-dachshund-clip-art-dog-breed-cachorrinhos-e-gatinhos-minus-projetos-para-ex-5bad520ce747e2.7792221615380853889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833" y="2076993"/>
            <a:ext cx="1307934" cy="1220739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4088674" y="2991394"/>
          <a:ext cx="7262949" cy="367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2493117"/>
            <a:ext cx="374904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Основными ожидаемыми конечными результатами выполнения муниципальной программы «Отлов безнадзорных (бездомных) собак на территории Холм-Жирковского городского поселения является: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Отсутствие случаев заболеваемости бешенством среди животных и людей;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-Доведение до минимума  безнадзорных собак на территории  Холм-Жирковского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7" y="339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"Развитие дорожно-транспортного комплекса Холм-Жирковского городского поселения 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44163" y="1768231"/>
            <a:ext cx="943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сохранение и улучшение качества существующей сети автомобильных дорог  общего пользования местного значения городского поселения </a:t>
            </a:r>
          </a:p>
        </p:txBody>
      </p:sp>
      <p:pic>
        <p:nvPicPr>
          <p:cNvPr id="10" name="Рисунок 9" descr="дороги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1" y="1682472"/>
            <a:ext cx="1580606" cy="8647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31429" y="2389890"/>
            <a:ext cx="48201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процессных мероприятий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"Ремонт, строительство, проектирование и реконструкция автомобильных дорог общего пользования местного значения Холм-Жирковского городского поселения "</a:t>
            </a:r>
          </a:p>
        </p:txBody>
      </p:sp>
      <p:pic>
        <p:nvPicPr>
          <p:cNvPr id="36870" name="Picture 6" descr="https://mass-images.pro/files/preview/5/11/c5f2b91615cf8478ce36f7c3d4f2e4ca.png?164579063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131" y="2547257"/>
            <a:ext cx="1724298" cy="1254034"/>
          </a:xfrm>
          <a:prstGeom prst="rect">
            <a:avLst/>
          </a:prstGeom>
          <a:noFill/>
        </p:spPr>
      </p:pic>
      <p:graphicFrame>
        <p:nvGraphicFramePr>
          <p:cNvPr id="17" name="Диаграмма 16"/>
          <p:cNvGraphicFramePr/>
          <p:nvPr/>
        </p:nvGraphicFramePr>
        <p:xfrm>
          <a:off x="5434149" y="3690256"/>
          <a:ext cx="5708468" cy="298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169819" y="4088674"/>
          <a:ext cx="4990011" cy="276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39634" y="2693884"/>
            <a:ext cx="4415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муниципальной программы позволит улучшить состояние автомобильных дорог общего пользования Холм-Жирковского городского поселения Холм-Жирковского района Смоленской области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3629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 ДОРОЖНОГО  ФОНДА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2022-2024 ГОДАХ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8" y="1547588"/>
            <a:ext cx="3888432" cy="243027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56429499"/>
              </p:ext>
            </p:extLst>
          </p:nvPr>
        </p:nvGraphicFramePr>
        <p:xfrm>
          <a:off x="3183523" y="1320687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47255" y="5340072"/>
            <a:ext cx="1224136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4249" y="4255855"/>
            <a:ext cx="1224136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2023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1712" y="2557685"/>
            <a:ext cx="1224136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2024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8864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РАЗМЕЩЕНИЯ  ИНФОРМАЦИИ О  БЮДЖЕТЕ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5657" y="1960437"/>
            <a:ext cx="9157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Официальный сайт Администрации муниципального  образования «Холм-Жирковский район» Смоленской области</a:t>
            </a:r>
          </a:p>
          <a:p>
            <a:pPr algn="ctr"/>
            <a:endParaRPr lang="ru-RU" sz="2400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holm.admin-smolensk.ru</a:t>
            </a:r>
            <a:endParaRPr lang="ru-RU" sz="24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Официальное печатное издание</a:t>
            </a:r>
          </a:p>
          <a:p>
            <a:pPr algn="ctr">
              <a:buNone/>
            </a:pPr>
            <a:r>
              <a:rPr lang="en-US" sz="2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2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СОГУП «Редакция газеты «Вперед»</a:t>
            </a:r>
          </a:p>
        </p:txBody>
      </p:sp>
      <p:pic>
        <p:nvPicPr>
          <p:cNvPr id="12" name="Рисунок 11" descr="газе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3169" y="4660155"/>
            <a:ext cx="3189721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2514" y="419248"/>
            <a:ext cx="1039803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Финансовым  управлением Администрации муниципального образования  «Холм-Жирковский район» Смоленской области подготовлена электронная брошюра «Бюджет для граждан к  решению «О бюджете муниципального образования  Холм-Жирковского городского поселения Холм-Жирковского района Смоленской области на 2022 год и плановый период 2023 и 2024 годов».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В настоящем документе  мы постарались в доступной и понятной форме изложить принципы формирования бюджета нашего района, а также показать  на какие цели и в каких объемах  направляются бюджетные средства, что позволит всем заинтересованным жителям Холм-Жирковского района принять активное участие в обсуждении  проекта бюджета на последующие годы  и итогах его исполнения.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для контактов: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Адрес:   215650, Смоленская область,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пгт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Холм-Жирковский, ул.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Нахимовская, д.9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Режим работы: понедельник – пятница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9.00 до 18.00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перерыв с 13.00 до 14.00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Телефон: 48139 (2-11-73)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fin_holm19@mail.ru</a:t>
            </a:r>
            <a:endParaRPr lang="ru-RU" dirty="0" smtClean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Заместитель Главы муниципального образования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начальник Финансового управления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О.Н. Журавлева</a:t>
            </a:r>
            <a:endParaRPr lang="en-US" b="1" dirty="0" smtClean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7892" name="Picture 4" descr="http://photos.wikimapia.org/p/00/05/22/89/5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840" y="3513909"/>
            <a:ext cx="3278777" cy="233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8" name="Picture 10" descr="https://i.mycdn.me/i?r=AzEPZsRbOZEKgBhR0XGMT1RkbsgBmgH3Lb0rrM3iSCpR4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3396341"/>
            <a:ext cx="2899955" cy="239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弧形 4"/>
          <p:cNvSpPr/>
          <p:nvPr/>
        </p:nvSpPr>
        <p:spPr>
          <a:xfrm rot="5400000">
            <a:off x="0" y="1315100"/>
            <a:ext cx="4224469" cy="4224469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 bwMode="auto">
          <a:xfrm flipH="1">
            <a:off x="5204547" y="607807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22"/>
          <p:cNvGrpSpPr/>
          <p:nvPr/>
        </p:nvGrpSpPr>
        <p:grpSpPr>
          <a:xfrm>
            <a:off x="4190933" y="429448"/>
            <a:ext cx="1200000" cy="1200000"/>
            <a:chOff x="4229236" y="3968984"/>
            <a:chExt cx="792000" cy="792000"/>
          </a:xfrm>
        </p:grpSpPr>
        <p:sp>
          <p:nvSpPr>
            <p:cNvPr id="14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16" name="圆角矩形 12"/>
          <p:cNvSpPr/>
          <p:nvPr/>
        </p:nvSpPr>
        <p:spPr bwMode="auto">
          <a:xfrm flipH="1">
            <a:off x="5319490" y="3391260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8" name="组合 27"/>
          <p:cNvGrpSpPr/>
          <p:nvPr/>
        </p:nvGrpSpPr>
        <p:grpSpPr>
          <a:xfrm>
            <a:off x="4310987" y="3165687"/>
            <a:ext cx="1200000" cy="1200000"/>
            <a:chOff x="4229236" y="3968984"/>
            <a:chExt cx="792000" cy="792000"/>
          </a:xfrm>
        </p:grpSpPr>
        <p:sp>
          <p:nvSpPr>
            <p:cNvPr id="20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34" name="椭圆 5"/>
          <p:cNvSpPr/>
          <p:nvPr/>
        </p:nvSpPr>
        <p:spPr bwMode="auto">
          <a:xfrm>
            <a:off x="3314956" y="1662550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椭圆 6"/>
          <p:cNvSpPr/>
          <p:nvPr/>
        </p:nvSpPr>
        <p:spPr bwMode="auto">
          <a:xfrm>
            <a:off x="3495861" y="4643929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TextBox 146"/>
          <p:cNvSpPr txBox="1">
            <a:spLocks noChangeArrowheads="1"/>
          </p:cNvSpPr>
          <p:nvPr/>
        </p:nvSpPr>
        <p:spPr bwMode="auto">
          <a:xfrm>
            <a:off x="4127862" y="1672044"/>
            <a:ext cx="7380514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i="1" dirty="0" smtClean="0">
                <a:solidFill>
                  <a:srgbClr val="7030A0"/>
                </a:solidFill>
              </a:rPr>
              <a:t>«</a:t>
            </a:r>
            <a:r>
              <a:rPr lang="ru-RU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  для граждан» – аналитический документ, разрабатываемый в целях предоставления гражданам актуальной информации о проекте бюджета  Холм-Жирковского городского поселения Холм-Жирковского района Смоленской области в формате, доступном для широкого круга пользователей.</a:t>
            </a:r>
          </a:p>
          <a:p>
            <a:pPr algn="just">
              <a:defRPr/>
            </a:pPr>
            <a:endParaRPr lang="ru-RU" dirty="0" smtClean="0">
              <a:solidFill>
                <a:schemeClr val="tx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endParaRPr lang="ru-RU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146"/>
          <p:cNvSpPr txBox="1">
            <a:spLocks noChangeArrowheads="1"/>
          </p:cNvSpPr>
          <p:nvPr/>
        </p:nvSpPr>
        <p:spPr bwMode="auto">
          <a:xfrm>
            <a:off x="5361571" y="688719"/>
            <a:ext cx="512790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ЧТО   ТАКОЕ  «БЮДЖЕТ   ДЛЯ   ГРАЖДАН» ?</a:t>
            </a:r>
          </a:p>
          <a:p>
            <a:pPr>
              <a:defRPr/>
            </a:pPr>
            <a:endParaRPr lang="ru-RU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146"/>
          <p:cNvSpPr txBox="1">
            <a:spLocks noChangeArrowheads="1"/>
          </p:cNvSpPr>
          <p:nvPr/>
        </p:nvSpPr>
        <p:spPr bwMode="auto">
          <a:xfrm>
            <a:off x="5579285" y="3466753"/>
            <a:ext cx="512790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ЦЕЛИ   СОЗДАНИЯ   «БЮДЖЕТА ДЛЯ ГРАЖДАН»</a:t>
            </a:r>
          </a:p>
          <a:p>
            <a:pPr>
              <a:defRPr/>
            </a:pPr>
            <a:endParaRPr lang="ru-RU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62549" y="4390243"/>
            <a:ext cx="7972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7030A0"/>
                </a:solidFill>
              </a:rPr>
              <a:t>П</a:t>
            </a:r>
            <a:r>
              <a:rPr lang="ru-RU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овышение прозрачности формирования и расходования бюджетных средств  в Холм-Жирковском городском поселении Холм-Жирковского  района  Смоленской области.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Повышение ответственности органов местного самоуправления при принятии решений в сфере бюджетной политики.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Формирование положительного Холм-Жирковского городского       поселения  Холм-Жирковского района Смоленской области.</a:t>
            </a:r>
            <a:endParaRPr lang="ru-RU" i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7" name="Рисунок 56" descr="мешок с деньгам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02710" y="701987"/>
            <a:ext cx="760084" cy="576064"/>
          </a:xfrm>
          <a:prstGeom prst="rect">
            <a:avLst/>
          </a:prstGeom>
        </p:spPr>
      </p:pic>
      <p:pic>
        <p:nvPicPr>
          <p:cNvPr id="58" name="Рисунок 57" descr="деньг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4857" y="3396343"/>
            <a:ext cx="637222" cy="781092"/>
          </a:xfrm>
          <a:prstGeom prst="rect">
            <a:avLst/>
          </a:prstGeom>
        </p:spPr>
      </p:pic>
      <p:pic>
        <p:nvPicPr>
          <p:cNvPr id="22" name="Picture 2" descr="https://lms.kgeu.ru/pluginfile.php?file=/72734/course/summary/%20%281%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383" y="1632857"/>
            <a:ext cx="3692460" cy="3526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823" y="657889"/>
            <a:ext cx="4727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  ТАКОЕ  БЮДЖЕТ?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177" y="1261293"/>
            <a:ext cx="927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БЮДЖЕТ – </a:t>
            </a:r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.</a:t>
            </a:r>
            <a:endParaRPr lang="ru-RU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6388" name="Picture 4" descr="https://mass-images.pro/files/preview/2/08/df043b7e714aa8fd4b8aede7613e875a.png?1645519980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63" y="1214845"/>
            <a:ext cx="1018903" cy="101890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2476140"/>
            <a:ext cx="43063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ДОХОДЫ БЮДЖЕТА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это поступающие в бюджет денежные средства (налоговые, неналоговые доходы и безвозмездные поступления) </a:t>
            </a:r>
            <a:endParaRPr lang="ru-RU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53945" y="2502264"/>
            <a:ext cx="4585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РАСХОДЫ БЮДЖЕТА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это выплачиваемые из бюджета денежные средства (социальные выплаты, оказание муниципальных услуг, благоустройство, и другие)</a:t>
            </a:r>
          </a:p>
        </p:txBody>
      </p:sp>
      <p:pic>
        <p:nvPicPr>
          <p:cNvPr id="16400" name="Picture 16" descr="https://mass-images.pro/files/preview/2/08/da47f90beb8658aa35df028ae2539562.png?16455205283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161" y="2142309"/>
            <a:ext cx="4626724" cy="4519747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74321" y="4173531"/>
            <a:ext cx="39057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Превышение 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доходов над расходами образует положительный остаток бюджета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ПРОФИЦИТ .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При </a:t>
            </a:r>
            <a:r>
              <a:rPr lang="ru-RU" i="1" dirty="0" err="1" smtClean="0">
                <a:solidFill>
                  <a:srgbClr val="7030A0"/>
                </a:solidFill>
                <a:latin typeface="Bookman Old Style" pitchFamily="18" charset="0"/>
              </a:rPr>
              <a:t>профиците</a:t>
            </a:r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 снижается долг и (или) растут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 остатки.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281852" y="4114799"/>
            <a:ext cx="31350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Если расходная 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часть бюджета превышает доходную, то бюджет формируется с </a:t>
            </a:r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ДЕФИЦИТОМ </a:t>
            </a:r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. При дефиците растет долг и (или) снижаются остатки.</a:t>
            </a:r>
          </a:p>
        </p:txBody>
      </p:sp>
      <p:sp>
        <p:nvSpPr>
          <p:cNvPr id="40" name="Выгнутая влево стрелка 39"/>
          <p:cNvSpPr/>
          <p:nvPr/>
        </p:nvSpPr>
        <p:spPr>
          <a:xfrm rot="1870565">
            <a:off x="4135690" y="2144647"/>
            <a:ext cx="1013106" cy="2126601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поступления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8" name="Выгнутая влево стрелка 47"/>
          <p:cNvSpPr/>
          <p:nvPr/>
        </p:nvSpPr>
        <p:spPr>
          <a:xfrm rot="12973727">
            <a:off x="7127566" y="4346457"/>
            <a:ext cx="1000924" cy="20861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выплаты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34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Основные параметры бюджета на 2022 – 2024 годы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05394" y="1175656"/>
          <a:ext cx="10110652" cy="522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ДОХОДЫ  БЮДЖЕТА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5681969" y="989716"/>
            <a:ext cx="5499837" cy="5688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дитации кош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5119" y="1658925"/>
            <a:ext cx="628279" cy="802265"/>
          </a:xfrm>
          <a:prstGeom prst="rect">
            <a:avLst/>
          </a:prstGeom>
        </p:spPr>
      </p:pic>
      <p:pic>
        <p:nvPicPr>
          <p:cNvPr id="9" name="Рисунок 8" descr="финанс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744" y="3056708"/>
            <a:ext cx="762104" cy="694360"/>
          </a:xfrm>
          <a:prstGeom prst="rect">
            <a:avLst/>
          </a:prstGeom>
        </p:spPr>
      </p:pic>
      <p:sp>
        <p:nvSpPr>
          <p:cNvPr id="12" name="object 41"/>
          <p:cNvSpPr/>
          <p:nvPr/>
        </p:nvSpPr>
        <p:spPr>
          <a:xfrm>
            <a:off x="6527210" y="4279384"/>
            <a:ext cx="840242" cy="828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 descr="долг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1429" y="5616001"/>
            <a:ext cx="829273" cy="9248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267" y="1071801"/>
            <a:ext cx="569233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Налоговые доходы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от уплаты налогов, установленных Налоговым кодексом  Российской Федерации (федеральные, региональные и местные налоги и сборы, специальные налоговые режимы:</a:t>
            </a:r>
          </a:p>
          <a:p>
            <a:pPr lvl="0"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 lvl="0"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Налоги  на совокупный доход;</a:t>
            </a:r>
          </a:p>
          <a:p>
            <a:pPr lvl="0"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Государственная  пошлина;</a:t>
            </a:r>
          </a:p>
          <a:p>
            <a:pPr lvl="0" algn="just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Неналоговые доходы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 использования имущества, находящегося в муниципальной собственности, плата за негативное воздействие на окружающую среду, доходы от продажи  материальных и нематериальных активов, штрафы, санкции, возмещения</a:t>
            </a:r>
            <a:endParaRPr lang="ru-RU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поступления-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из других бюджетов бюджетной системы РФ, а так же перечисления от  физических и юридических лиц</a:t>
            </a:r>
          </a:p>
          <a:p>
            <a:pPr lvl="0"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94" y="1953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ОБЩИЙ ОБЪЕМ ДОХОДОВ   БЮДЖЕТА  НА  </a:t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2022-2024 гг.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2880" y="1188719"/>
          <a:ext cx="5512526" cy="275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525589" y="1188721"/>
          <a:ext cx="5447212" cy="284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7489373" y="3566159"/>
          <a:ext cx="5756364" cy="309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31075" y="4140926"/>
          <a:ext cx="7236823" cy="2183312"/>
        </p:xfrm>
        <a:graphic>
          <a:graphicData uri="http://schemas.openxmlformats.org/drawingml/2006/table">
            <a:tbl>
              <a:tblPr/>
              <a:tblGrid>
                <a:gridCol w="862149"/>
                <a:gridCol w="1399218"/>
                <a:gridCol w="1367563"/>
                <a:gridCol w="1588314"/>
                <a:gridCol w="2019579"/>
              </a:tblGrid>
              <a:tr h="73058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Общий объем доходов бюджета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Налоговые доходы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0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15 792,30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11 957,30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3 599,50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0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13 240,10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12 380,20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0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2024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13 717,60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12 868,90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5050">
                            <a:shade val="30000"/>
                            <a:satMod val="115000"/>
                          </a:srgbClr>
                        </a:gs>
                        <a:gs pos="50000">
                          <a:srgbClr val="FF5050">
                            <a:shade val="67500"/>
                            <a:satMod val="115000"/>
                          </a:srgbClr>
                        </a:gs>
                        <a:gs pos="100000">
                          <a:srgbClr val="FF5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77" y="3128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 НАЛОГОВЫХ   И   НЕНАЛОГОВЫХ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ДОХОДОВ БЮДЖЕТА  НА  20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2-20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 гг.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16137" y="1280160"/>
          <a:ext cx="5852160" cy="331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3918857"/>
          <a:ext cx="5473337" cy="275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172892" y="4075611"/>
          <a:ext cx="6675120" cy="278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468" name="Picture 12" descr="https://mass-images.pro/files/preview/5/13/e49cb98b2388b4fc3d9379f8fff47678.png?16457959084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336" y="1606732"/>
            <a:ext cx="3918857" cy="242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НАЛОГОВЫЕ  И  НЕНАЛОГОВЫЕ ДОХОДЫ  БЮДЖЕТА 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 2022-2024 гг. ПО ВИДАМ ДОХОДОВ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8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384663" y="1770017"/>
          <a:ext cx="8752114" cy="474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1779</Words>
  <Application>Microsoft Office PowerPoint</Application>
  <PresentationFormat>Произвольный</PresentationFormat>
  <Paragraphs>286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БЮДЖЕТ ДЛЯ        ГРАЖДАН</vt:lpstr>
      <vt:lpstr>ВСТУПЛЕНИЕ</vt:lpstr>
      <vt:lpstr>Слайд 3</vt:lpstr>
      <vt:lpstr>Слайд 4</vt:lpstr>
      <vt:lpstr>Основные параметры бюджета на 2022 – 2024 годы</vt:lpstr>
      <vt:lpstr>ДОХОДЫ  БЮДЖЕТА </vt:lpstr>
      <vt:lpstr> ОБЩИЙ ОБЪЕМ ДОХОДОВ   БЮДЖЕТА  НА   2022-2024 гг. </vt:lpstr>
      <vt:lpstr>СТРУКТУРА   НАЛОГОВЫХ   И   НЕНАЛОГОВЫХ  ДОХОДОВ БЮДЖЕТА  НА  2022-2024 гг.</vt:lpstr>
      <vt:lpstr> НАЛОГОВЫЕ  И  НЕНАЛОГОВЫЕ ДОХОДЫ  БЮДЖЕТА   В  2022-2024 гг. ПО ВИДАМ ДОХОДОВ </vt:lpstr>
      <vt:lpstr> ЗЕМЕЛЬНЫЙ  НАЛОГ </vt:lpstr>
      <vt:lpstr>НАЛОГ  НА  ИМУЩЕСТВО ФИЗИЧЕСКИХ  ЛИЦ</vt:lpstr>
      <vt:lpstr> КРУПНЫЕ  НАЛОГОПЛАТЕЛЬЩИКИ  РЕГИОНА </vt:lpstr>
      <vt:lpstr>ПОНЯТИЕ  МЕЖБЮДЖЕТНЫХ ОТНОШЕНИЙ</vt:lpstr>
      <vt:lpstr>  ВИДЫ    МЕЖБЮДЖЕТНЫХ  ТРАНСФЕРТОВ   </vt:lpstr>
      <vt:lpstr> СТРУКТУРА  МЕЖБЮДЖЕТНЫХ  ТРАНСФЕРТОВ   В  2022-2024 гг. </vt:lpstr>
      <vt:lpstr> НАПРАВЛЕНИЯ РАСХОДОВАНИЯ СРЕДСТВ </vt:lpstr>
      <vt:lpstr> СТРУКТУРА  РАСХОДОВ  ПО РАЗДЕЛАМ  БЮДЖЕТА   В 2022-2024  ГОДАХ </vt:lpstr>
      <vt:lpstr>  ПРОГРАММНЫЙ  БЮДЖЕТ </vt:lpstr>
      <vt:lpstr>  МУНИЦИПАЛЬНЫЕ   ПРОГРАММЫ </vt:lpstr>
      <vt:lpstr>  Муниципальная программа «Комплексное развитие территории Холм-Жирковского городского поселения» </vt:lpstr>
      <vt:lpstr> Муниципальная программа "Формирование современной городской среды на территории муниципального образования Холм-Жирковского городского поселения на 2018-2022 годы"</vt:lpstr>
      <vt:lpstr>Муниципальная программа "Комплексное развитие систем коммунальной ифраструктуры Холм-Жирковского городского поселения "</vt:lpstr>
      <vt:lpstr>Муниципальная программа "Отлов безнадзорных (бездомных) собак на территории Холм-Жирковского городского поселения "</vt:lpstr>
      <vt:lpstr>Муниципальная программа "Развитие дорожно-транспортного комплекса Холм-Жирковского городского поселения "</vt:lpstr>
      <vt:lpstr>ДОХОДЫ  ДОРОЖНОГО  ФОНДА  В 2022-2024 ГОДАХ </vt:lpstr>
      <vt:lpstr> ИСТОЧНИКИ  РАЗМЕЩЕНИЯ  ИНФОРМАЦИИ О  БЮДЖЕТЕ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110</cp:revision>
  <dcterms:created xsi:type="dcterms:W3CDTF">2021-06-25T08:45:10Z</dcterms:created>
  <dcterms:modified xsi:type="dcterms:W3CDTF">2022-03-05T08:48:58Z</dcterms:modified>
</cp:coreProperties>
</file>